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208" r:id="rId2"/>
  </p:sldMasterIdLst>
  <p:notesMasterIdLst>
    <p:notesMasterId r:id="rId19"/>
  </p:notesMasterIdLst>
  <p:sldIdLst>
    <p:sldId id="336" r:id="rId3"/>
    <p:sldId id="348" r:id="rId4"/>
    <p:sldId id="330" r:id="rId5"/>
    <p:sldId id="347" r:id="rId6"/>
    <p:sldId id="346" r:id="rId7"/>
    <p:sldId id="349" r:id="rId8"/>
    <p:sldId id="344" r:id="rId9"/>
    <p:sldId id="331" r:id="rId10"/>
    <p:sldId id="352" r:id="rId11"/>
    <p:sldId id="350" r:id="rId12"/>
    <p:sldId id="338" r:id="rId13"/>
    <p:sldId id="339" r:id="rId14"/>
    <p:sldId id="340" r:id="rId15"/>
    <p:sldId id="341" r:id="rId16"/>
    <p:sldId id="342" r:id="rId17"/>
    <p:sldId id="351" r:id="rId1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1pPr>
    <a:lvl2pPr marL="4540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2pPr>
    <a:lvl3pPr marL="9112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3pPr>
    <a:lvl4pPr marL="13684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4pPr>
    <a:lvl5pPr marL="1825625" indent="1588" algn="l" rtl="0" eaLnBrk="0" fontAlgn="base" hangingPunct="0">
      <a:spcBef>
        <a:spcPct val="0"/>
      </a:spcBef>
      <a:spcAft>
        <a:spcPct val="0"/>
      </a:spcAft>
      <a:defRPr sz="2400" kern="1200">
        <a:solidFill>
          <a:schemeClr val="tx1"/>
        </a:solidFill>
        <a:latin typeface="Arial" panose="020B0604020202020204" pitchFamily="34" charset="0"/>
        <a:ea typeface="ＭＳ Ｐゴシック"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09" autoAdjust="0"/>
    <p:restoredTop sz="94746"/>
  </p:normalViewPr>
  <p:slideViewPr>
    <p:cSldViewPr>
      <p:cViewPr>
        <p:scale>
          <a:sx n="80" d="100"/>
          <a:sy n="80" d="100"/>
        </p:scale>
        <p:origin x="-1448" y="-5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6" charset="0"/>
                <a:ea typeface="+mn-ea"/>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6" charset="0"/>
                <a:ea typeface="+mn-ea"/>
                <a:cs typeface="+mn-cs"/>
              </a:defRPr>
            </a:lvl1pPr>
          </a:lstStyle>
          <a:p>
            <a:pPr>
              <a:defRPr/>
            </a:pPr>
            <a:endParaRPr lang="en-US"/>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F64A281-F7E2-4F2F-82F2-4B3CA2B37A65}" type="slidenum">
              <a:rPr lang="en-US" altLang="en-US"/>
              <a:pPr>
                <a:defRPr/>
              </a:pPr>
              <a:t>‹#›</a:t>
            </a:fld>
            <a:endParaRPr lang="en-US" altLang="en-US"/>
          </a:p>
        </p:txBody>
      </p:sp>
    </p:spTree>
    <p:extLst>
      <p:ext uri="{BB962C8B-B14F-4D97-AF65-F5344CB8AC3E}">
        <p14:creationId xmlns:p14="http://schemas.microsoft.com/office/powerpoint/2010/main" val="3166790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charset="-128"/>
        <a:cs typeface="ＭＳ Ｐゴシック" charset="-128"/>
      </a:defRPr>
    </a:lvl1pPr>
    <a:lvl2pPr marL="4540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12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684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5625"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5397" algn="l" defTabSz="457080" rtl="0" eaLnBrk="1" latinLnBrk="0" hangingPunct="1">
      <a:defRPr sz="1200" kern="1200">
        <a:solidFill>
          <a:schemeClr val="tx1"/>
        </a:solidFill>
        <a:latin typeface="+mn-lt"/>
        <a:ea typeface="+mn-ea"/>
        <a:cs typeface="+mn-cs"/>
      </a:defRPr>
    </a:lvl6pPr>
    <a:lvl7pPr marL="2742475" algn="l" defTabSz="457080" rtl="0" eaLnBrk="1" latinLnBrk="0" hangingPunct="1">
      <a:defRPr sz="1200" kern="1200">
        <a:solidFill>
          <a:schemeClr val="tx1"/>
        </a:solidFill>
        <a:latin typeface="+mn-lt"/>
        <a:ea typeface="+mn-ea"/>
        <a:cs typeface="+mn-cs"/>
      </a:defRPr>
    </a:lvl7pPr>
    <a:lvl8pPr marL="3199555" algn="l" defTabSz="457080" rtl="0" eaLnBrk="1" latinLnBrk="0" hangingPunct="1">
      <a:defRPr sz="1200" kern="1200">
        <a:solidFill>
          <a:schemeClr val="tx1"/>
        </a:solidFill>
        <a:latin typeface="+mn-lt"/>
        <a:ea typeface="+mn-ea"/>
        <a:cs typeface="+mn-cs"/>
      </a:defRPr>
    </a:lvl8pPr>
    <a:lvl9pPr marL="3656635" algn="l" defTabSz="4570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FBBF0CF-E9E0-4085-B378-44B92F8C35E1}" type="slidenum">
              <a:rPr lang="en-US" smtClean="0">
                <a:solidFill>
                  <a:prstClr val="black"/>
                </a:solidFill>
              </a:rPr>
              <a:pPr/>
              <a:t>1</a:t>
            </a:fld>
            <a:endParaRPr lang="en-US" dirty="0" smtClean="0">
              <a:solidFill>
                <a:prstClr val="black"/>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IARP XSEDE Project</a:t>
            </a:r>
            <a:endParaRPr lang="en-US" dirty="0"/>
          </a:p>
        </p:txBody>
      </p:sp>
      <p:sp>
        <p:nvSpPr>
          <p:cNvPr id="4" name="Slide Number Placeholder 3"/>
          <p:cNvSpPr>
            <a:spLocks noGrp="1"/>
          </p:cNvSpPr>
          <p:nvPr>
            <p:ph type="sldNum" sz="quarter" idx="10"/>
          </p:nvPr>
        </p:nvSpPr>
        <p:spPr/>
        <p:txBody>
          <a:bodyPr/>
          <a:lstStyle/>
          <a:p>
            <a:pPr>
              <a:defRPr/>
            </a:pPr>
            <a:fld id="{1F64A281-F7E2-4F2F-82F2-4B3CA2B37A65}" type="slidenum">
              <a:rPr lang="en-US" altLang="en-US" smtClean="0"/>
              <a:pPr>
                <a:defRPr/>
              </a:pPr>
              <a:t>4</a:t>
            </a:fld>
            <a:endParaRPr lang="en-US" altLang="en-US"/>
          </a:p>
        </p:txBody>
      </p:sp>
    </p:spTree>
    <p:extLst>
      <p:ext uri="{BB962C8B-B14F-4D97-AF65-F5344CB8AC3E}">
        <p14:creationId xmlns:p14="http://schemas.microsoft.com/office/powerpoint/2010/main" val="4271663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a:t>
            </a:r>
            <a:r>
              <a:rPr lang="en-US" baseline="0" dirty="0" smtClean="0"/>
              <a:t> show here the architecture of the Brown Dog services:  </a:t>
            </a:r>
            <a:r>
              <a:rPr lang="en-US" baseline="0" dirty="0" err="1" smtClean="0"/>
              <a:t>i</a:t>
            </a:r>
            <a:r>
              <a:rPr lang="en-US" baseline="0" dirty="0" smtClean="0"/>
              <a:t>) The DTS is built on  top of the </a:t>
            </a:r>
            <a:r>
              <a:rPr lang="en-US" baseline="0" dirty="0" err="1" smtClean="0"/>
              <a:t>Clowder</a:t>
            </a:r>
            <a:r>
              <a:rPr lang="en-US" baseline="0" dirty="0" smtClean="0"/>
              <a:t> framework which is a web-based content management system. Using the DTS REST API, a user can upload a file/dataset or </a:t>
            </a:r>
            <a:r>
              <a:rPr lang="en-US" baseline="0" dirty="0" err="1" smtClean="0"/>
              <a:t>url</a:t>
            </a:r>
            <a:r>
              <a:rPr lang="en-US" baseline="0" dirty="0" smtClean="0"/>
              <a:t> to a file to the DTS. This triggers specific extractors based on appropriate MIME types, for extraction of metadata, signatures or any derived product from the file’s content. Inside DTS, there is a distributed messaging bus, </a:t>
            </a:r>
            <a:r>
              <a:rPr lang="en-US" baseline="0" dirty="0" err="1" smtClean="0"/>
              <a:t>RabbitMQ</a:t>
            </a:r>
            <a:r>
              <a:rPr lang="en-US" baseline="0" dirty="0" smtClean="0"/>
              <a:t>, which reliably distribute and manage job execution by placing messages in a queue for each extractor, and removing them when job done.  Extractors listens to the </a:t>
            </a:r>
            <a:r>
              <a:rPr lang="en-US" baseline="0" dirty="0" err="1" smtClean="0"/>
              <a:t>RabbitMQ</a:t>
            </a:r>
            <a:r>
              <a:rPr lang="en-US" baseline="0" dirty="0" smtClean="0"/>
              <a:t> for new messages for extraction. It saves all input files, dataset and outputs in </a:t>
            </a:r>
            <a:r>
              <a:rPr lang="en-US" baseline="0" dirty="0" err="1" smtClean="0"/>
              <a:t>MongoDB</a:t>
            </a:r>
            <a:r>
              <a:rPr lang="en-US" baseline="0" dirty="0" smtClean="0"/>
              <a:t>. Extractors can be written in any language as longs as it can communicate with </a:t>
            </a:r>
            <a:r>
              <a:rPr lang="en-US" baseline="0" dirty="0" err="1" smtClean="0"/>
              <a:t>RabbitMQ</a:t>
            </a:r>
            <a:r>
              <a:rPr lang="en-US" baseline="0" dirty="0" smtClean="0"/>
              <a:t> and </a:t>
            </a:r>
            <a:r>
              <a:rPr lang="en-US" baseline="0" dirty="0" err="1" smtClean="0"/>
              <a:t>Clowder</a:t>
            </a:r>
            <a:r>
              <a:rPr lang="en-US" baseline="0" dirty="0" smtClean="0"/>
              <a:t> REST interface via HTTP – Java, Python, </a:t>
            </a:r>
            <a:r>
              <a:rPr lang="en-US" baseline="0" dirty="0" err="1" smtClean="0"/>
              <a:t>Scala</a:t>
            </a:r>
            <a:r>
              <a:rPr lang="en-US" baseline="0" dirty="0" smtClean="0"/>
              <a:t>, C/C++. Extractors are deployed within  distributed cloud environment.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Data Access Proxy,  It is built on top of the Polyglot framework and provides REST API allowing users and applications to use its conversion capabilities. One of the key component is Software Server which hosts one or more applications. It uses light weight wrapper script to automate specific functionalities within the application and then provide access to it via a consistent REST API.  Software Server listens a </a:t>
            </a:r>
            <a:r>
              <a:rPr lang="en-US" baseline="0" dirty="0" err="1" smtClean="0"/>
              <a:t>RabbitMQ</a:t>
            </a:r>
            <a:r>
              <a:rPr lang="en-US" baseline="0" dirty="0" smtClean="0"/>
              <a:t> bus for any conversion jobs and has a queue for each software it controls. DAP polyglot head node monitors the </a:t>
            </a:r>
            <a:r>
              <a:rPr lang="en-US" baseline="0" dirty="0" err="1" smtClean="0"/>
              <a:t>RabbitMQ</a:t>
            </a:r>
            <a:r>
              <a:rPr lang="en-US" baseline="0" dirty="0" smtClean="0"/>
              <a:t> bus and queries for all available Software Servers and the software’s input and output formats it supports. It constructs a </a:t>
            </a:r>
            <a:r>
              <a:rPr lang="en-US" baseline="0" dirty="0" err="1" smtClean="0"/>
              <a:t>Input/Output</a:t>
            </a:r>
            <a:r>
              <a:rPr lang="en-US" baseline="0" dirty="0" smtClean="0"/>
              <a:t> graph, finds the shortest conversion path between specific input and output format and allow SS to do the conversion.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C519A8EE-0B45-4CE1-9004-F809DC330CE8}"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120500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5638800"/>
            <a:ext cx="2667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3"/>
          <p:cNvSpPr txBox="1">
            <a:spLocks/>
          </p:cNvSpPr>
          <p:nvPr userDrawn="1"/>
        </p:nvSpPr>
        <p:spPr bwMode="auto">
          <a:xfrm>
            <a:off x="4876800" y="6248400"/>
            <a:ext cx="4114800" cy="473075"/>
          </a:xfrm>
          <a:prstGeom prst="rect">
            <a:avLst/>
          </a:prstGeom>
          <a:noFill/>
          <a:ln>
            <a:noFill/>
          </a:ln>
          <a:extLst/>
        </p:spPr>
        <p:txBody>
          <a:bodyPr lIns="91415" tIns="45708" rIns="91415" bIns="45708"/>
          <a:lstStyle>
            <a:lvl1pPr eaLnBrk="0" hangingPunct="0">
              <a:defRPr sz="2400">
                <a:solidFill>
                  <a:schemeClr val="tx1"/>
                </a:solidFill>
                <a:latin typeface="Arial" panose="020B0604020202020204" pitchFamily="34" charset="0"/>
                <a:ea typeface="ＭＳ Ｐゴシック" charset="-128"/>
              </a:defRPr>
            </a:lvl1pPr>
            <a:lvl2pPr marL="742950" indent="-285750" eaLnBrk="0" hangingPunct="0">
              <a:defRPr sz="2400">
                <a:solidFill>
                  <a:schemeClr val="tx1"/>
                </a:solidFill>
                <a:latin typeface="Arial" panose="020B0604020202020204" pitchFamily="34" charset="0"/>
                <a:ea typeface="ＭＳ Ｐゴシック" charset="-128"/>
              </a:defRPr>
            </a:lvl2pPr>
            <a:lvl3pPr marL="1143000" indent="-228600" eaLnBrk="0" hangingPunct="0">
              <a:defRPr sz="2400">
                <a:solidFill>
                  <a:schemeClr val="tx1"/>
                </a:solidFill>
                <a:latin typeface="Arial" panose="020B0604020202020204" pitchFamily="34" charset="0"/>
                <a:ea typeface="ＭＳ Ｐゴシック" charset="-128"/>
              </a:defRPr>
            </a:lvl3pPr>
            <a:lvl4pPr marL="1600200" indent="-228600" eaLnBrk="0" hangingPunct="0">
              <a:defRPr sz="2400">
                <a:solidFill>
                  <a:schemeClr val="tx1"/>
                </a:solidFill>
                <a:latin typeface="Arial" panose="020B0604020202020204" pitchFamily="34" charset="0"/>
                <a:ea typeface="ＭＳ Ｐゴシック" charset="-128"/>
              </a:defRPr>
            </a:lvl4pPr>
            <a:lvl5pPr marL="2057400" indent="-228600" eaLnBrk="0" hangingPunct="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pPr eaLnBrk="1" hangingPunct="1">
              <a:defRPr/>
            </a:pPr>
            <a:r>
              <a:rPr lang="en-US" altLang="en-US" sz="1200" dirty="0" smtClean="0">
                <a:solidFill>
                  <a:schemeClr val="bg1"/>
                </a:solidFill>
                <a:cs typeface="Arial" panose="020B0604020202020204" pitchFamily="34" charset="0"/>
              </a:rPr>
              <a:t>National Center for Supercomputing Applications</a:t>
            </a:r>
          </a:p>
          <a:p>
            <a:pPr eaLnBrk="1" hangingPunct="1">
              <a:defRPr/>
            </a:pPr>
            <a:r>
              <a:rPr lang="en-US" altLang="en-US" sz="1200" dirty="0" smtClean="0">
                <a:solidFill>
                  <a:schemeClr val="bg1"/>
                </a:solidFill>
                <a:cs typeface="Arial" panose="020B0604020202020204" pitchFamily="34" charset="0"/>
              </a:rPr>
              <a:t>University of Illinois at Urbana–Champaign</a:t>
            </a:r>
          </a:p>
        </p:txBody>
      </p:sp>
      <p:sp>
        <p:nvSpPr>
          <p:cNvPr id="8" name="Rectangle 4"/>
          <p:cNvSpPr>
            <a:spLocks noGrp="1" noChangeArrowheads="1"/>
          </p:cNvSpPr>
          <p:nvPr>
            <p:ph type="ctrTitle"/>
          </p:nvPr>
        </p:nvSpPr>
        <p:spPr>
          <a:xfrm>
            <a:off x="2362200" y="13716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2362200" y="2286000"/>
            <a:ext cx="5181600" cy="2590800"/>
          </a:xfrm>
        </p:spPr>
        <p:txBody>
          <a:bodyPr/>
          <a:lstStyle>
            <a:lvl1pPr marL="0" indent="0">
              <a:buNone/>
              <a:defRPr sz="2000">
                <a:solidFill>
                  <a:schemeClr val="bg1"/>
                </a:solidFill>
              </a:defRPr>
            </a:lvl1pPr>
          </a:lstStyle>
          <a:p>
            <a:r>
              <a:rPr lang="en-US" dirty="0" smtClean="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smtClean="0"/>
              <a:t>www.parallel.illinois.edu</a:t>
            </a:r>
            <a:endParaRPr lang="en-US" dirty="0" smtClean="0"/>
          </a:p>
          <a:p>
            <a:endParaRPr lang="en-US" dirty="0" smtClean="0"/>
          </a:p>
        </p:txBody>
      </p:sp>
    </p:spTree>
    <p:extLst>
      <p:ext uri="{BB962C8B-B14F-4D97-AF65-F5344CB8AC3E}">
        <p14:creationId xmlns:p14="http://schemas.microsoft.com/office/powerpoint/2010/main" val="2961271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40819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803835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3" descr="UofI-NCSA_logo_RGB.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0" y="6164124"/>
            <a:ext cx="1219200" cy="55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p:cNvSpPr>
            <a:spLocks noGrp="1" noChangeArrowheads="1"/>
          </p:cNvSpPr>
          <p:nvPr>
            <p:ph type="ctrTitle"/>
          </p:nvPr>
        </p:nvSpPr>
        <p:spPr>
          <a:xfrm>
            <a:off x="3429000" y="914400"/>
            <a:ext cx="5181600" cy="838200"/>
          </a:xfrm>
        </p:spPr>
        <p:txBody>
          <a:bodyPr anchor="t"/>
          <a:lstStyle>
            <a:lvl1pPr>
              <a:defRPr sz="2400">
                <a:solidFill>
                  <a:schemeClr val="bg1"/>
                </a:solidFill>
              </a:defRPr>
            </a:lvl1pPr>
          </a:lstStyle>
          <a:p>
            <a:r>
              <a:rPr lang="en-US" dirty="0"/>
              <a:t>Presentation Title</a:t>
            </a:r>
          </a:p>
        </p:txBody>
      </p:sp>
      <p:sp>
        <p:nvSpPr>
          <p:cNvPr id="9" name="Rectangle 5"/>
          <p:cNvSpPr>
            <a:spLocks noGrp="1" noChangeArrowheads="1"/>
          </p:cNvSpPr>
          <p:nvPr>
            <p:ph type="subTitle" idx="1"/>
          </p:nvPr>
        </p:nvSpPr>
        <p:spPr>
          <a:xfrm>
            <a:off x="3429000" y="1828800"/>
            <a:ext cx="5181600" cy="2590800"/>
          </a:xfrm>
        </p:spPr>
        <p:txBody>
          <a:bodyPr/>
          <a:lstStyle>
            <a:lvl1pPr marL="0" indent="0">
              <a:buNone/>
              <a:defRPr sz="2000"/>
            </a:lvl1pPr>
          </a:lstStyle>
          <a:p>
            <a:r>
              <a:rPr lang="en-US" dirty="0" smtClean="0"/>
              <a:t>From the smallest technological device to the largest computational system, Illinois excels at pioneering parallelism. Illinois parallel computing research, education, and facilities are leading the way to bring the power of parallelism to all. </a:t>
            </a:r>
          </a:p>
          <a:p>
            <a:r>
              <a:rPr lang="en-US" dirty="0" err="1" smtClean="0"/>
              <a:t>www.parallel.illinois.edu</a:t>
            </a:r>
            <a:endParaRPr lang="en-US" dirty="0" smtClean="0"/>
          </a:p>
          <a:p>
            <a:endParaRPr lang="en-US" dirty="0" smtClean="0"/>
          </a:p>
        </p:txBody>
      </p:sp>
    </p:spTree>
    <p:extLst>
      <p:ext uri="{BB962C8B-B14F-4D97-AF65-F5344CB8AC3E}">
        <p14:creationId xmlns:p14="http://schemas.microsoft.com/office/powerpoint/2010/main" val="3215908338"/>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1836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smtClean="0"/>
              <a:t>Click to edit Master text styles</a:t>
            </a:r>
          </a:p>
        </p:txBody>
      </p:sp>
    </p:spTree>
    <p:extLst>
      <p:ext uri="{BB962C8B-B14F-4D97-AF65-F5344CB8AC3E}">
        <p14:creationId xmlns:p14="http://schemas.microsoft.com/office/powerpoint/2010/main" val="2883376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9114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1634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05836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621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4156732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90981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spTree>
    <p:extLst>
      <p:ext uri="{BB962C8B-B14F-4D97-AF65-F5344CB8AC3E}">
        <p14:creationId xmlns:p14="http://schemas.microsoft.com/office/powerpoint/2010/main" val="21234779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66373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785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080" indent="0">
              <a:buNone/>
              <a:defRPr sz="1800"/>
            </a:lvl2pPr>
            <a:lvl3pPr marL="914160" indent="0">
              <a:buNone/>
              <a:defRPr sz="1600"/>
            </a:lvl3pPr>
            <a:lvl4pPr marL="1371238" indent="0">
              <a:buNone/>
              <a:defRPr sz="1400"/>
            </a:lvl4pPr>
            <a:lvl5pPr marL="1828316" indent="0">
              <a:buNone/>
              <a:defRPr sz="1400"/>
            </a:lvl5pPr>
            <a:lvl6pPr marL="2285397" indent="0">
              <a:buNone/>
              <a:defRPr sz="1400"/>
            </a:lvl6pPr>
            <a:lvl7pPr marL="2742475" indent="0">
              <a:buNone/>
              <a:defRPr sz="1400"/>
            </a:lvl7pPr>
            <a:lvl8pPr marL="3199555" indent="0">
              <a:buNone/>
              <a:defRPr sz="1400"/>
            </a:lvl8pPr>
            <a:lvl9pPr marL="3656635" indent="0">
              <a:buNone/>
              <a:defRPr sz="1400"/>
            </a:lvl9pPr>
          </a:lstStyle>
          <a:p>
            <a:pPr lvl="0"/>
            <a:r>
              <a:rPr lang="en-US" smtClean="0"/>
              <a:t>Click to edit Master text styles</a:t>
            </a:r>
          </a:p>
        </p:txBody>
      </p:sp>
      <p:pic>
        <p:nvPicPr>
          <p:cNvPr id="4" name="Picture 3"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79834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874663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080" indent="0">
              <a:buNone/>
              <a:defRPr sz="2000" b="1"/>
            </a:lvl2pPr>
            <a:lvl3pPr marL="914160" indent="0">
              <a:buNone/>
              <a:defRPr sz="1800" b="1"/>
            </a:lvl3pPr>
            <a:lvl4pPr marL="1371238" indent="0">
              <a:buNone/>
              <a:defRPr sz="1600" b="1"/>
            </a:lvl4pPr>
            <a:lvl5pPr marL="1828316" indent="0">
              <a:buNone/>
              <a:defRPr sz="1600" b="1"/>
            </a:lvl5pPr>
            <a:lvl6pPr marL="2285397" indent="0">
              <a:buNone/>
              <a:defRPr sz="1600" b="1"/>
            </a:lvl6pPr>
            <a:lvl7pPr marL="2742475" indent="0">
              <a:buNone/>
              <a:defRPr sz="1600" b="1"/>
            </a:lvl7pPr>
            <a:lvl8pPr marL="3199555" indent="0">
              <a:buNone/>
              <a:defRPr sz="1600" b="1"/>
            </a:lvl8pPr>
            <a:lvl9pPr marL="365663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53755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1163303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426634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0"/>
            <a:ext cx="3008313" cy="4691063"/>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206288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0" indent="0">
              <a:buNone/>
              <a:defRPr sz="2800"/>
            </a:lvl2pPr>
            <a:lvl3pPr marL="914160" indent="0">
              <a:buNone/>
              <a:defRPr sz="2400"/>
            </a:lvl3pPr>
            <a:lvl4pPr marL="1371238" indent="0">
              <a:buNone/>
              <a:defRPr sz="2000"/>
            </a:lvl4pPr>
            <a:lvl5pPr marL="1828316" indent="0">
              <a:buNone/>
              <a:defRPr sz="2000"/>
            </a:lvl5pPr>
            <a:lvl6pPr marL="2285397" indent="0">
              <a:buNone/>
              <a:defRPr sz="2000"/>
            </a:lvl6pPr>
            <a:lvl7pPr marL="2742475" indent="0">
              <a:buNone/>
              <a:defRPr sz="2000"/>
            </a:lvl7pPr>
            <a:lvl8pPr marL="3199555" indent="0">
              <a:buNone/>
              <a:defRPr sz="2000"/>
            </a:lvl8pPr>
            <a:lvl9pPr marL="365663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0" indent="0">
              <a:buNone/>
              <a:defRPr sz="1200"/>
            </a:lvl2pPr>
            <a:lvl3pPr marL="914160" indent="0">
              <a:buNone/>
              <a:defRPr sz="1000"/>
            </a:lvl3pPr>
            <a:lvl4pPr marL="1371238" indent="0">
              <a:buNone/>
              <a:defRPr sz="900"/>
            </a:lvl4pPr>
            <a:lvl5pPr marL="1828316" indent="0">
              <a:buNone/>
              <a:defRPr sz="900"/>
            </a:lvl5pPr>
            <a:lvl6pPr marL="2285397" indent="0">
              <a:buNone/>
              <a:defRPr sz="900"/>
            </a:lvl6pPr>
            <a:lvl7pPr marL="2742475" indent="0">
              <a:buNone/>
              <a:defRPr sz="900"/>
            </a:lvl7pPr>
            <a:lvl8pPr marL="3199555" indent="0">
              <a:buNone/>
              <a:defRPr sz="900"/>
            </a:lvl8pPr>
            <a:lvl9pPr marL="3656635" indent="0">
              <a:buNone/>
              <a:defRPr sz="900"/>
            </a:lvl9pPr>
          </a:lstStyle>
          <a:p>
            <a:pPr lvl="0"/>
            <a:r>
              <a:rPr lang="en-US" smtClean="0"/>
              <a:t>Click to edit Master text styles</a:t>
            </a:r>
          </a:p>
        </p:txBody>
      </p:sp>
      <p:pic>
        <p:nvPicPr>
          <p:cNvPr id="5" name="Picture 4" descr="BD3a_3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13740" y="6172200"/>
            <a:ext cx="628011" cy="592182"/>
          </a:xfrm>
          <a:prstGeom prst="rect">
            <a:avLst/>
          </a:prstGeom>
        </p:spPr>
      </p:pic>
    </p:spTree>
    <p:extLst>
      <p:ext uri="{BB962C8B-B14F-4D97-AF65-F5344CB8AC3E}">
        <p14:creationId xmlns:p14="http://schemas.microsoft.com/office/powerpoint/2010/main" val="39515320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a:p>
            <a:pPr lvl="4"/>
            <a:endParaRPr lang="en-US" altLang="en-US" smtClean="0"/>
          </a:p>
        </p:txBody>
      </p:sp>
    </p:spTree>
  </p:cSld>
  <p:clrMap bg1="lt1" tx1="dk1" bg2="lt2" tx2="dk2" accent1="accent1" accent2="accent2" accent3="accent3" accent4="accent4" accent5="accent5" accent6="accent6" hlink="hlink" folHlink="folHlink"/>
  <p:sldLayoutIdLst>
    <p:sldLayoutId id="2147484207"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timing>
    <p:tnLst>
      <p:par>
        <p:cTn xmlns:p14="http://schemas.microsoft.com/office/powerpoint/2010/main" id="1" dur="indefinite" restart="never" nodeType="tmRoot"/>
      </p:par>
    </p:tnLst>
  </p:timing>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3716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a:p>
            <a:pPr lvl="4"/>
            <a:endParaRPr lang="en-US" altLang="en-US" smtClean="0"/>
          </a:p>
        </p:txBody>
      </p:sp>
    </p:spTree>
    <p:extLst>
      <p:ext uri="{BB962C8B-B14F-4D97-AF65-F5344CB8AC3E}">
        <p14:creationId xmlns:p14="http://schemas.microsoft.com/office/powerpoint/2010/main" val="733956180"/>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Lst>
  <p:timing>
    <p:tnLst>
      <p:par>
        <p:cTn xmlns:p14="http://schemas.microsoft.com/office/powerpoint/2010/main" id="1" dur="indefinite" restart="never" nodeType="tmRoot"/>
      </p:par>
    </p:tnLst>
  </p:timing>
  <p:hf sldNum="0" hdr="0" dt="0"/>
  <p:txStyles>
    <p:titleStyle>
      <a:lvl1pPr algn="l" rtl="0" eaLnBrk="0" fontAlgn="base" hangingPunct="0">
        <a:spcBef>
          <a:spcPct val="0"/>
        </a:spcBef>
        <a:spcAft>
          <a:spcPct val="0"/>
        </a:spcAft>
        <a:defRPr sz="3000" b="1">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2pPr>
      <a:lvl3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3pPr>
      <a:lvl4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4pPr>
      <a:lvl5pPr algn="l" rtl="0" eaLnBrk="0" fontAlgn="base" hangingPunct="0">
        <a:spcBef>
          <a:spcPct val="0"/>
        </a:spcBef>
        <a:spcAft>
          <a:spcPct val="0"/>
        </a:spcAft>
        <a:defRPr sz="3000" b="1">
          <a:solidFill>
            <a:schemeClr val="tx2"/>
          </a:solidFill>
          <a:latin typeface="Arial" pitchFamily="-106" charset="0"/>
          <a:ea typeface="ＭＳ Ｐゴシック" charset="-128"/>
          <a:cs typeface="ＭＳ Ｐゴシック" charset="-128"/>
        </a:defRPr>
      </a:lvl5pPr>
      <a:lvl6pPr marL="457080" algn="l" rtl="0" fontAlgn="base">
        <a:spcBef>
          <a:spcPct val="0"/>
        </a:spcBef>
        <a:spcAft>
          <a:spcPct val="0"/>
        </a:spcAft>
        <a:defRPr sz="3000" b="1">
          <a:solidFill>
            <a:schemeClr val="tx2"/>
          </a:solidFill>
          <a:latin typeface="Arial" pitchFamily="-106" charset="0"/>
        </a:defRPr>
      </a:lvl6pPr>
      <a:lvl7pPr marL="914160" algn="l" rtl="0" fontAlgn="base">
        <a:spcBef>
          <a:spcPct val="0"/>
        </a:spcBef>
        <a:spcAft>
          <a:spcPct val="0"/>
        </a:spcAft>
        <a:defRPr sz="3000" b="1">
          <a:solidFill>
            <a:schemeClr val="tx2"/>
          </a:solidFill>
          <a:latin typeface="Arial" pitchFamily="-106" charset="0"/>
        </a:defRPr>
      </a:lvl7pPr>
      <a:lvl8pPr marL="1371238" algn="l" rtl="0" fontAlgn="base">
        <a:spcBef>
          <a:spcPct val="0"/>
        </a:spcBef>
        <a:spcAft>
          <a:spcPct val="0"/>
        </a:spcAft>
        <a:defRPr sz="3000" b="1">
          <a:solidFill>
            <a:schemeClr val="tx2"/>
          </a:solidFill>
          <a:latin typeface="Arial" pitchFamily="-106" charset="0"/>
        </a:defRPr>
      </a:lvl8pPr>
      <a:lvl9pPr marL="1828316" algn="l" rtl="0" fontAlgn="base">
        <a:spcBef>
          <a:spcPct val="0"/>
        </a:spcBef>
        <a:spcAft>
          <a:spcPct val="0"/>
        </a:spcAft>
        <a:defRPr sz="3000" b="1">
          <a:solidFill>
            <a:schemeClr val="tx2"/>
          </a:solidFill>
          <a:latin typeface="Arial" pitchFamily="-106" charset="0"/>
        </a:defRPr>
      </a:lvl9pPr>
    </p:titleStyle>
    <p:body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p:bodyStyle>
    <p:otherStyle>
      <a:defPPr>
        <a:defRPr lang="en-US"/>
      </a:defPPr>
      <a:lvl1pPr marL="0" algn="l" defTabSz="457080" rtl="0" eaLnBrk="1" latinLnBrk="0" hangingPunct="1">
        <a:defRPr sz="1800" kern="1200">
          <a:solidFill>
            <a:schemeClr val="tx1"/>
          </a:solidFill>
          <a:latin typeface="+mn-lt"/>
          <a:ea typeface="+mn-ea"/>
          <a:cs typeface="+mn-cs"/>
        </a:defRPr>
      </a:lvl1pPr>
      <a:lvl2pPr marL="457080" algn="l" defTabSz="457080" rtl="0" eaLnBrk="1" latinLnBrk="0" hangingPunct="1">
        <a:defRPr sz="1800" kern="1200">
          <a:solidFill>
            <a:schemeClr val="tx1"/>
          </a:solidFill>
          <a:latin typeface="+mn-lt"/>
          <a:ea typeface="+mn-ea"/>
          <a:cs typeface="+mn-cs"/>
        </a:defRPr>
      </a:lvl2pPr>
      <a:lvl3pPr marL="914160" algn="l" defTabSz="457080" rtl="0" eaLnBrk="1" latinLnBrk="0" hangingPunct="1">
        <a:defRPr sz="1800" kern="1200">
          <a:solidFill>
            <a:schemeClr val="tx1"/>
          </a:solidFill>
          <a:latin typeface="+mn-lt"/>
          <a:ea typeface="+mn-ea"/>
          <a:cs typeface="+mn-cs"/>
        </a:defRPr>
      </a:lvl3pPr>
      <a:lvl4pPr marL="1371238" algn="l" defTabSz="457080" rtl="0" eaLnBrk="1" latinLnBrk="0" hangingPunct="1">
        <a:defRPr sz="1800" kern="1200">
          <a:solidFill>
            <a:schemeClr val="tx1"/>
          </a:solidFill>
          <a:latin typeface="+mn-lt"/>
          <a:ea typeface="+mn-ea"/>
          <a:cs typeface="+mn-cs"/>
        </a:defRPr>
      </a:lvl4pPr>
      <a:lvl5pPr marL="1828316" algn="l" defTabSz="457080" rtl="0" eaLnBrk="1" latinLnBrk="0" hangingPunct="1">
        <a:defRPr sz="1800" kern="1200">
          <a:solidFill>
            <a:schemeClr val="tx1"/>
          </a:solidFill>
          <a:latin typeface="+mn-lt"/>
          <a:ea typeface="+mn-ea"/>
          <a:cs typeface="+mn-cs"/>
        </a:defRPr>
      </a:lvl5pPr>
      <a:lvl6pPr marL="2285397" algn="l" defTabSz="457080" rtl="0" eaLnBrk="1" latinLnBrk="0" hangingPunct="1">
        <a:defRPr sz="1800" kern="1200">
          <a:solidFill>
            <a:schemeClr val="tx1"/>
          </a:solidFill>
          <a:latin typeface="+mn-lt"/>
          <a:ea typeface="+mn-ea"/>
          <a:cs typeface="+mn-cs"/>
        </a:defRPr>
      </a:lvl6pPr>
      <a:lvl7pPr marL="2742475" algn="l" defTabSz="457080" rtl="0" eaLnBrk="1" latinLnBrk="0" hangingPunct="1">
        <a:defRPr sz="1800" kern="1200">
          <a:solidFill>
            <a:schemeClr val="tx1"/>
          </a:solidFill>
          <a:latin typeface="+mn-lt"/>
          <a:ea typeface="+mn-ea"/>
          <a:cs typeface="+mn-cs"/>
        </a:defRPr>
      </a:lvl7pPr>
      <a:lvl8pPr marL="3199555" algn="l" defTabSz="457080" rtl="0" eaLnBrk="1" latinLnBrk="0" hangingPunct="1">
        <a:defRPr sz="1800" kern="1200">
          <a:solidFill>
            <a:schemeClr val="tx1"/>
          </a:solidFill>
          <a:latin typeface="+mn-lt"/>
          <a:ea typeface="+mn-ea"/>
          <a:cs typeface="+mn-cs"/>
        </a:defRPr>
      </a:lvl8pPr>
      <a:lvl9pPr marL="3656635" algn="l" defTabSz="4570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12.jpg"/><Relationship Id="rId6"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533400" y="1371600"/>
            <a:ext cx="4572000" cy="2438400"/>
          </a:xfrm>
        </p:spPr>
        <p:txBody>
          <a:bodyPr/>
          <a:lstStyle/>
          <a:p>
            <a:pPr eaLnBrk="1" hangingPunct="1">
              <a:spcAft>
                <a:spcPts val="600"/>
              </a:spcAft>
            </a:pPr>
            <a:r>
              <a:rPr lang="en-US" sz="4000" dirty="0" smtClean="0">
                <a:effectLst>
                  <a:outerShdw blurRad="38100" dist="38100" dir="2700000" algn="tl">
                    <a:srgbClr val="000000">
                      <a:alpha val="43137"/>
                    </a:srgbClr>
                  </a:outerShdw>
                </a:effectLst>
              </a:rPr>
              <a:t>DIBBs Brown Dog </a:t>
            </a:r>
            <a:br>
              <a:rPr lang="en-US" sz="4000" dirty="0" smtClean="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r>
              <a:rPr lang="en-US" sz="3200" i="1" dirty="0" smtClean="0">
                <a:effectLst>
                  <a:outerShdw blurRad="38100" dist="38100" dir="2700000" algn="tl">
                    <a:srgbClr val="000000">
                      <a:alpha val="43137"/>
                    </a:srgbClr>
                  </a:outerShdw>
                </a:effectLst>
              </a:rPr>
              <a:t>Index and Retrieve</a:t>
            </a:r>
            <a:endParaRPr lang="en-US" sz="3200" b="0" i="1" dirty="0" smtClean="0">
              <a:effectLst>
                <a:outerShdw blurRad="38100" dist="38100" dir="2700000" algn="tl">
                  <a:srgbClr val="000000">
                    <a:alpha val="43137"/>
                  </a:srgbClr>
                </a:outerShdw>
              </a:effectLst>
            </a:endParaRPr>
          </a:p>
        </p:txBody>
      </p:sp>
      <p:pic>
        <p:nvPicPr>
          <p:cNvPr id="7" name="Picture 7" descr="C:\Users\kmchenry\Files\Documents\ISDA\Images\Logos\Misc\BU_rgb.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575" y="6217750"/>
            <a:ext cx="990600" cy="4443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md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6248400"/>
            <a:ext cx="2590800" cy="422205"/>
          </a:xfrm>
          <a:prstGeom prst="rect">
            <a:avLst/>
          </a:prstGeom>
          <a:noFill/>
        </p:spPr>
      </p:pic>
      <p:pic>
        <p:nvPicPr>
          <p:cNvPr id="3" name="Picture 2" descr="BD3a_3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7800" y="838200"/>
            <a:ext cx="2971800" cy="2802252"/>
          </a:xfrm>
          <a:prstGeom prst="rect">
            <a:avLst/>
          </a:prstGeom>
        </p:spPr>
      </p:pic>
      <p:pic>
        <p:nvPicPr>
          <p:cNvPr id="2" name="Picture 1" descr="SMUlogowWordmarkRB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9400" y="6221566"/>
            <a:ext cx="1371600" cy="444295"/>
          </a:xfrm>
          <a:prstGeom prst="rect">
            <a:avLst/>
          </a:prstGeom>
        </p:spPr>
      </p:pic>
    </p:spTree>
    <p:extLst>
      <p:ext uri="{BB962C8B-B14F-4D97-AF65-F5344CB8AC3E}">
        <p14:creationId xmlns:p14="http://schemas.microsoft.com/office/powerpoint/2010/main" val="13527774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Finish Main Routine</a:t>
            </a:r>
            <a:endParaRPr lang="en-US" dirty="0"/>
          </a:p>
        </p:txBody>
      </p:sp>
      <p:pic>
        <p:nvPicPr>
          <p:cNvPr id="4" name="Content Placeholder 3" descr="extraction2.tiff"/>
          <p:cNvPicPr>
            <a:picLocks noGrp="1" noChangeAspect="1"/>
          </p:cNvPicPr>
          <p:nvPr>
            <p:ph idx="1"/>
          </p:nvPr>
        </p:nvPicPr>
        <p:blipFill>
          <a:blip r:embed="rId2">
            <a:extLst>
              <a:ext uri="{28A0092B-C50C-407E-A947-70E740481C1C}">
                <a14:useLocalDpi xmlns:a14="http://schemas.microsoft.com/office/drawing/2010/main" val="0"/>
              </a:ext>
            </a:extLst>
          </a:blip>
          <a:srcRect l="-6209" r="-6209"/>
          <a:stretch>
            <a:fillRect/>
          </a:stretch>
        </p:blipFill>
        <p:spPr>
          <a:xfrm>
            <a:off x="-533400" y="996244"/>
            <a:ext cx="10210800" cy="5861756"/>
          </a:xfrm>
        </p:spPr>
      </p:pic>
      <p:sp>
        <p:nvSpPr>
          <p:cNvPr id="6" name="Line Callout 1 5"/>
          <p:cNvSpPr/>
          <p:nvPr/>
        </p:nvSpPr>
        <p:spPr>
          <a:xfrm>
            <a:off x="457200" y="4572000"/>
            <a:ext cx="6172200" cy="1219200"/>
          </a:xfrm>
          <a:prstGeom prst="borderCallout1">
            <a:avLst>
              <a:gd name="adj1" fmla="val -2083"/>
              <a:gd name="adj2" fmla="val 48197"/>
              <a:gd name="adj3" fmla="val -99123"/>
              <a:gd name="adj4" fmla="val 8234"/>
            </a:avLst>
          </a:prstGeom>
          <a:solidFill>
            <a:srgbClr val="FF0000"/>
          </a:solidFill>
          <a:ln w="25400">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Add one line of code here that runs the extraction.</a:t>
            </a:r>
          </a:p>
          <a:p>
            <a:pPr algn="ctr"/>
            <a:r>
              <a:rPr lang="en-US" dirty="0" smtClean="0"/>
              <a:t>Hint: use a </a:t>
            </a:r>
            <a:r>
              <a:rPr lang="en-US" dirty="0" err="1" smtClean="0"/>
              <a:t>bd.py</a:t>
            </a:r>
            <a:r>
              <a:rPr lang="en-US" dirty="0" smtClean="0"/>
              <a:t> function </a:t>
            </a:r>
            <a:r>
              <a:rPr lang="en-US" dirty="0" err="1" smtClean="0"/>
              <a:t>bd.extract</a:t>
            </a:r>
            <a:r>
              <a:rPr lang="en-US" dirty="0" smtClean="0"/>
              <a:t>(</a:t>
            </a:r>
            <a:r>
              <a:rPr lang="en-US" dirty="0" err="1" smtClean="0"/>
              <a:t>args</a:t>
            </a:r>
            <a:r>
              <a:rPr lang="en-US" dirty="0" smtClean="0"/>
              <a:t>)  </a:t>
            </a:r>
            <a:endParaRPr lang="en-US" dirty="0"/>
          </a:p>
        </p:txBody>
      </p:sp>
      <p:sp>
        <p:nvSpPr>
          <p:cNvPr id="8" name="Line Callout 1 7"/>
          <p:cNvSpPr/>
          <p:nvPr/>
        </p:nvSpPr>
        <p:spPr>
          <a:xfrm>
            <a:off x="1828800" y="1295400"/>
            <a:ext cx="6858000" cy="1066800"/>
          </a:xfrm>
          <a:prstGeom prst="borderCallout1">
            <a:avLst>
              <a:gd name="adj1" fmla="val 101457"/>
              <a:gd name="adj2" fmla="val 49952"/>
              <a:gd name="adj3" fmla="val 190194"/>
              <a:gd name="adj4" fmla="val -10458"/>
            </a:avLst>
          </a:prstGeom>
          <a:solidFill>
            <a:srgbClr val="008000"/>
          </a:solidFill>
          <a:ln w="25400">
            <a:solidFill>
              <a:srgbClr val="008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metadata = </a:t>
            </a:r>
            <a:r>
              <a:rPr lang="en-US" dirty="0" err="1"/>
              <a:t>bd.extract</a:t>
            </a:r>
            <a:r>
              <a:rPr lang="en-US" dirty="0"/>
              <a:t>(</a:t>
            </a:r>
            <a:r>
              <a:rPr lang="en-US" dirty="0" err="1"/>
              <a:t>bds</a:t>
            </a:r>
            <a:r>
              <a:rPr lang="en-US" dirty="0"/>
              <a:t>, </a:t>
            </a:r>
            <a:r>
              <a:rPr lang="en-US" dirty="0" err="1"/>
              <a:t>input_file</a:t>
            </a:r>
            <a:r>
              <a:rPr lang="en-US" dirty="0"/>
              <a:t>, token, 120)</a:t>
            </a:r>
          </a:p>
        </p:txBody>
      </p:sp>
      <p:sp>
        <p:nvSpPr>
          <p:cNvPr id="12" name="Line Callout 1 11"/>
          <p:cNvSpPr/>
          <p:nvPr/>
        </p:nvSpPr>
        <p:spPr>
          <a:xfrm>
            <a:off x="3657600" y="4800600"/>
            <a:ext cx="5257800" cy="1600200"/>
          </a:xfrm>
          <a:prstGeom prst="borderCallout1">
            <a:avLst>
              <a:gd name="adj1" fmla="val 50830"/>
              <a:gd name="adj2" fmla="val -895"/>
              <a:gd name="adj3" fmla="val 34044"/>
              <a:gd name="adj4" fmla="val -62180"/>
            </a:avLst>
          </a:prstGeom>
          <a:solidFill>
            <a:srgbClr val="008000"/>
          </a:solidFill>
          <a:ln w="25400">
            <a:solidFill>
              <a:srgbClr val="008000"/>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000" dirty="0" smtClean="0"/>
              <a:t>for </a:t>
            </a:r>
            <a:r>
              <a:rPr lang="en-US" sz="2000" dirty="0"/>
              <a:t>m in metadata['</a:t>
            </a:r>
            <a:r>
              <a:rPr lang="en-US" sz="2000" dirty="0" err="1"/>
              <a:t>metadata.jsonld</a:t>
            </a:r>
            <a:r>
              <a:rPr lang="en-US" sz="2000" dirty="0"/>
              <a:t>']:</a:t>
            </a:r>
          </a:p>
          <a:p>
            <a:r>
              <a:rPr lang="en-US" sz="2000" dirty="0" smtClean="0"/>
              <a:t>    txt </a:t>
            </a:r>
            <a:r>
              <a:rPr lang="en-US" sz="2000" dirty="0"/>
              <a:t>= </a:t>
            </a:r>
            <a:r>
              <a:rPr lang="en-US" sz="2000" dirty="0" err="1"/>
              <a:t>findItem</a:t>
            </a:r>
            <a:r>
              <a:rPr lang="en-US" sz="2000" dirty="0"/>
              <a:t>(m, '</a:t>
            </a:r>
            <a:r>
              <a:rPr lang="en-US" sz="2000" dirty="0" err="1"/>
              <a:t>ocr_simple</a:t>
            </a:r>
            <a:r>
              <a:rPr lang="en-US" sz="2000" dirty="0"/>
              <a:t>')</a:t>
            </a:r>
          </a:p>
          <a:p>
            <a:r>
              <a:rPr lang="en-US" sz="2000" dirty="0" smtClean="0"/>
              <a:t>    if </a:t>
            </a:r>
            <a:r>
              <a:rPr lang="en-US" sz="2000" dirty="0"/>
              <a:t>not (txt is None):</a:t>
            </a:r>
          </a:p>
          <a:p>
            <a:r>
              <a:rPr lang="en-US" sz="2000" dirty="0" smtClean="0"/>
              <a:t>        </a:t>
            </a:r>
            <a:r>
              <a:rPr lang="en-US" sz="2000" dirty="0" err="1" smtClean="0"/>
              <a:t>text_store</a:t>
            </a:r>
            <a:r>
              <a:rPr lang="en-US" sz="2000" dirty="0"/>
              <a:t>[</a:t>
            </a:r>
            <a:r>
              <a:rPr lang="en-US" sz="2000" dirty="0" err="1"/>
              <a:t>basename</a:t>
            </a:r>
            <a:r>
              <a:rPr lang="en-US" sz="2000" dirty="0"/>
              <a:t>(</a:t>
            </a:r>
            <a:r>
              <a:rPr lang="en-US" sz="2000" dirty="0" err="1"/>
              <a:t>input_file</a:t>
            </a:r>
            <a:r>
              <a:rPr lang="en-US" sz="2000" dirty="0"/>
              <a:t>)] = txt</a:t>
            </a:r>
          </a:p>
        </p:txBody>
      </p:sp>
      <p:sp>
        <p:nvSpPr>
          <p:cNvPr id="7" name="Line Callout 1 6"/>
          <p:cNvSpPr/>
          <p:nvPr/>
        </p:nvSpPr>
        <p:spPr>
          <a:xfrm>
            <a:off x="457200" y="1600200"/>
            <a:ext cx="5867400" cy="1219200"/>
          </a:xfrm>
          <a:prstGeom prst="borderCallout1">
            <a:avLst>
              <a:gd name="adj1" fmla="val 94271"/>
              <a:gd name="adj2" fmla="val 50109"/>
              <a:gd name="adj3" fmla="val 417188"/>
              <a:gd name="adj4" fmla="val -3972"/>
            </a:avLst>
          </a:prstGeom>
          <a:solidFill>
            <a:srgbClr val="FF0000"/>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t>Add one line of code that uses the search function above to search for the term ‘information’ and prints the result.</a:t>
            </a:r>
          </a:p>
        </p:txBody>
      </p:sp>
      <p:sp>
        <p:nvSpPr>
          <p:cNvPr id="13" name="Line Callout 1 12"/>
          <p:cNvSpPr/>
          <p:nvPr/>
        </p:nvSpPr>
        <p:spPr>
          <a:xfrm>
            <a:off x="3276600" y="3657600"/>
            <a:ext cx="5257800" cy="609600"/>
          </a:xfrm>
          <a:prstGeom prst="borderCallout1">
            <a:avLst>
              <a:gd name="adj1" fmla="val 109896"/>
              <a:gd name="adj2" fmla="val -1087"/>
              <a:gd name="adj3" fmla="val 508333"/>
              <a:gd name="adj4" fmla="val -58864"/>
            </a:avLst>
          </a:prstGeom>
          <a:solidFill>
            <a:srgbClr val="008000"/>
          </a:solidFill>
          <a:ln w="254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print search(</a:t>
            </a:r>
            <a:r>
              <a:rPr lang="en-US" dirty="0" err="1"/>
              <a:t>text_store</a:t>
            </a:r>
            <a:r>
              <a:rPr lang="en-US" dirty="0"/>
              <a:t>, 'information')</a:t>
            </a:r>
          </a:p>
        </p:txBody>
      </p:sp>
      <p:sp>
        <p:nvSpPr>
          <p:cNvPr id="10" name="Line Callout 1 9"/>
          <p:cNvSpPr/>
          <p:nvPr/>
        </p:nvSpPr>
        <p:spPr>
          <a:xfrm>
            <a:off x="76200" y="1676400"/>
            <a:ext cx="8001000" cy="1371600"/>
          </a:xfrm>
          <a:prstGeom prst="borderCallout1">
            <a:avLst>
              <a:gd name="adj1" fmla="val 99990"/>
              <a:gd name="adj2" fmla="val 49877"/>
              <a:gd name="adj3" fmla="val 277021"/>
              <a:gd name="adj4" fmla="val 3766"/>
            </a:avLst>
          </a:prstGeom>
          <a:solidFill>
            <a:srgbClr val="FF0000"/>
          </a:solidFill>
          <a:ln w="25400">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just"/>
            <a:r>
              <a:rPr lang="en-US" dirty="0" smtClean="0"/>
              <a:t>Add 4 lines of code that loop through the metadata[‘</a:t>
            </a:r>
            <a:r>
              <a:rPr lang="en-US" dirty="0" err="1" smtClean="0"/>
              <a:t>metadata.jsonld</a:t>
            </a:r>
            <a:r>
              <a:rPr lang="en-US" dirty="0" smtClean="0"/>
              <a:t>’] objects and searches each for the key ‘</a:t>
            </a:r>
            <a:r>
              <a:rPr lang="en-US" dirty="0" err="1" smtClean="0"/>
              <a:t>ocr_simple</a:t>
            </a:r>
            <a:r>
              <a:rPr lang="en-US" dirty="0" smtClean="0"/>
              <a:t>’ and </a:t>
            </a:r>
            <a:r>
              <a:rPr lang="en-US" dirty="0" smtClean="0"/>
              <a:t>adds </a:t>
            </a:r>
            <a:r>
              <a:rPr lang="en-US" dirty="0" smtClean="0"/>
              <a:t>any results to </a:t>
            </a:r>
            <a:r>
              <a:rPr lang="en-US" dirty="0" err="1" smtClean="0"/>
              <a:t>text_store</a:t>
            </a:r>
            <a:r>
              <a:rPr lang="en-US" dirty="0" smtClean="0"/>
              <a:t>.</a:t>
            </a:r>
            <a:endParaRPr lang="en-US" dirty="0"/>
          </a:p>
        </p:txBody>
      </p:sp>
    </p:spTree>
    <p:extLst>
      <p:ext uri="{BB962C8B-B14F-4D97-AF65-F5344CB8AC3E}">
        <p14:creationId xmlns:p14="http://schemas.microsoft.com/office/powerpoint/2010/main" val="3356654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xit" presetSubtype="10" fill="hold" grpId="1" nodeType="clickEffect">
                                  <p:stCondLst>
                                    <p:cond delay="0"/>
                                  </p:stCondLst>
                                  <p:childTnLst>
                                    <p:animEffect transition="out" filter="checkerboard(across)">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5" presetClass="exit" presetSubtype="10" fill="hold" grpId="1" nodeType="withEffect">
                                  <p:stCondLst>
                                    <p:cond delay="0"/>
                                  </p:stCondLst>
                                  <p:childTnLst>
                                    <p:animEffect transition="out" filter="checkerboard(across)">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xit" presetSubtype="10" fill="hold" grpId="1" nodeType="clickEffect">
                                  <p:stCondLst>
                                    <p:cond delay="0"/>
                                  </p:stCondLst>
                                  <p:childTnLst>
                                    <p:animEffect transition="out" filter="checkerboard(across)">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5" presetClass="exit" presetSubtype="10" fill="hold" grpId="1" nodeType="withEffect">
                                  <p:stCondLst>
                                    <p:cond delay="0"/>
                                  </p:stCondLst>
                                  <p:childTnLst>
                                    <p:animEffect transition="out" filter="checkerboard(across)">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 presetClass="exit" presetSubtype="10" fill="hold" grpId="1" nodeType="clickEffect">
                                  <p:stCondLst>
                                    <p:cond delay="0"/>
                                  </p:stCondLst>
                                  <p:childTnLst>
                                    <p:animEffect transition="out" filter="checkerboard(across)">
                                      <p:cBhvr>
                                        <p:cTn id="58" dur="500"/>
                                        <p:tgtEl>
                                          <p:spTgt spid="7"/>
                                        </p:tgtEl>
                                      </p:cBhvr>
                                    </p:animEffect>
                                    <p:set>
                                      <p:cBhvr>
                                        <p:cTn id="59" dur="1" fill="hold">
                                          <p:stCondLst>
                                            <p:cond delay="499"/>
                                          </p:stCondLst>
                                        </p:cTn>
                                        <p:tgtEl>
                                          <p:spTgt spid="7"/>
                                        </p:tgtEl>
                                        <p:attrNameLst>
                                          <p:attrName>style.visibility</p:attrName>
                                        </p:attrNameLst>
                                      </p:cBhvr>
                                      <p:to>
                                        <p:strVal val="hidden"/>
                                      </p:to>
                                    </p:set>
                                  </p:childTnLst>
                                </p:cTn>
                              </p:par>
                              <p:par>
                                <p:cTn id="60" presetID="5" presetClass="exit" presetSubtype="10" fill="hold" grpId="1" nodeType="withEffect">
                                  <p:stCondLst>
                                    <p:cond delay="0"/>
                                  </p:stCondLst>
                                  <p:childTnLst>
                                    <p:animEffect transition="out" filter="checkerboard(across)">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2" grpId="0" animBg="1"/>
      <p:bldP spid="12" grpId="1" animBg="1"/>
      <p:bldP spid="7" grpId="0" animBg="1"/>
      <p:bldP spid="7" grpId="1" animBg="1"/>
      <p:bldP spid="13" grpId="0" animBg="1"/>
      <p:bldP spid="13" grpId="1" animBg="1"/>
      <p:bldP spid="10" grpId="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extraction3.tiff"/>
          <p:cNvPicPr>
            <a:picLocks noGrp="1" noChangeAspect="1"/>
          </p:cNvPicPr>
          <p:nvPr>
            <p:ph idx="1"/>
          </p:nvPr>
        </p:nvPicPr>
        <p:blipFill rotWithShape="1">
          <a:blip r:embed="rId2">
            <a:extLst>
              <a:ext uri="{28A0092B-C50C-407E-A947-70E740481C1C}">
                <a14:useLocalDpi xmlns:a14="http://schemas.microsoft.com/office/drawing/2010/main" val="0"/>
              </a:ext>
            </a:extLst>
          </a:blip>
          <a:srcRect t="-6123" b="220"/>
          <a:stretch/>
        </p:blipFill>
        <p:spPr>
          <a:xfrm>
            <a:off x="58994" y="1095375"/>
            <a:ext cx="8856406" cy="2562225"/>
          </a:xfrm>
        </p:spPr>
      </p:pic>
      <p:sp>
        <p:nvSpPr>
          <p:cNvPr id="2" name="Title 1"/>
          <p:cNvSpPr>
            <a:spLocks noGrp="1"/>
          </p:cNvSpPr>
          <p:nvPr>
            <p:ph type="title"/>
          </p:nvPr>
        </p:nvSpPr>
        <p:spPr/>
        <p:txBody>
          <a:bodyPr/>
          <a:lstStyle/>
          <a:p>
            <a:pPr algn="ctr"/>
            <a:r>
              <a:rPr lang="en-US" dirty="0" smtClean="0"/>
              <a:t>Finish the Script – Search Function</a:t>
            </a:r>
            <a:endParaRPr lang="en-US" dirty="0"/>
          </a:p>
        </p:txBody>
      </p:sp>
      <p:sp>
        <p:nvSpPr>
          <p:cNvPr id="7" name="Line Callout 1 6"/>
          <p:cNvSpPr/>
          <p:nvPr/>
        </p:nvSpPr>
        <p:spPr>
          <a:xfrm>
            <a:off x="152400" y="4114800"/>
            <a:ext cx="7162800" cy="2438400"/>
          </a:xfrm>
          <a:prstGeom prst="borderCallout1">
            <a:avLst>
              <a:gd name="adj1" fmla="val -1677"/>
              <a:gd name="adj2" fmla="val 49877"/>
              <a:gd name="adj3" fmla="val -34303"/>
              <a:gd name="adj4" fmla="val 6227"/>
            </a:avLst>
          </a:prstGeom>
          <a:solidFill>
            <a:srgbClr val="FF0000"/>
          </a:solidFill>
          <a:ln w="25400">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just"/>
            <a:r>
              <a:rPr lang="en-US" dirty="0"/>
              <a:t>Add four lines of code here that searches the metadata for your search term</a:t>
            </a:r>
            <a:r>
              <a:rPr lang="en-US" dirty="0" smtClean="0"/>
              <a:t>.</a:t>
            </a:r>
          </a:p>
          <a:p>
            <a:pPr algn="just"/>
            <a:endParaRPr lang="en-US" dirty="0"/>
          </a:p>
          <a:p>
            <a:pPr algn="just"/>
            <a:r>
              <a:rPr lang="en-US" dirty="0"/>
              <a:t>Hint: use two loops: the first steps through the metadata for each file, the second for the </a:t>
            </a:r>
            <a:r>
              <a:rPr lang="en-US" dirty="0" err="1"/>
              <a:t>seach</a:t>
            </a:r>
            <a:r>
              <a:rPr lang="en-US" dirty="0"/>
              <a:t> term within that file’s OCR </a:t>
            </a:r>
            <a:r>
              <a:rPr lang="en-US" dirty="0" smtClean="0"/>
              <a:t>text. </a:t>
            </a:r>
            <a:endParaRPr lang="en-US" dirty="0"/>
          </a:p>
        </p:txBody>
      </p:sp>
      <p:sp>
        <p:nvSpPr>
          <p:cNvPr id="8" name="Line Callout 1 7"/>
          <p:cNvSpPr/>
          <p:nvPr/>
        </p:nvSpPr>
        <p:spPr>
          <a:xfrm>
            <a:off x="4572000" y="1219200"/>
            <a:ext cx="4495800" cy="2667000"/>
          </a:xfrm>
          <a:prstGeom prst="borderCallout1">
            <a:avLst>
              <a:gd name="adj1" fmla="val 50830"/>
              <a:gd name="adj2" fmla="val -895"/>
              <a:gd name="adj3" fmla="val 72932"/>
              <a:gd name="adj4" fmla="val -83198"/>
            </a:avLst>
          </a:prstGeom>
          <a:solidFill>
            <a:srgbClr val="008000"/>
          </a:solidFill>
          <a:ln w="25400">
            <a:solidFill>
              <a:srgbClr val="008000"/>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dirty="0" err="1"/>
              <a:t>def</a:t>
            </a:r>
            <a:r>
              <a:rPr lang="en-US" dirty="0"/>
              <a:t> search(values, </a:t>
            </a:r>
            <a:r>
              <a:rPr lang="en-US" dirty="0" err="1"/>
              <a:t>searchFor</a:t>
            </a:r>
            <a:r>
              <a:rPr lang="en-US" dirty="0"/>
              <a:t>):</a:t>
            </a:r>
          </a:p>
          <a:p>
            <a:r>
              <a:rPr lang="en-US" dirty="0"/>
              <a:t>   </a:t>
            </a:r>
            <a:r>
              <a:rPr lang="en-US" dirty="0" smtClean="0"/>
              <a:t> found </a:t>
            </a:r>
            <a:r>
              <a:rPr lang="en-US" dirty="0"/>
              <a:t>= []</a:t>
            </a:r>
          </a:p>
          <a:p>
            <a:r>
              <a:rPr lang="en-US" dirty="0"/>
              <a:t>   </a:t>
            </a:r>
            <a:r>
              <a:rPr lang="en-US" dirty="0" smtClean="0"/>
              <a:t> for </a:t>
            </a:r>
            <a:r>
              <a:rPr lang="en-US" dirty="0"/>
              <a:t>k in values:</a:t>
            </a:r>
          </a:p>
          <a:p>
            <a:r>
              <a:rPr lang="en-US" dirty="0"/>
              <a:t>      </a:t>
            </a:r>
            <a:r>
              <a:rPr lang="en-US" dirty="0" smtClean="0"/>
              <a:t>  for </a:t>
            </a:r>
            <a:r>
              <a:rPr lang="en-US" dirty="0"/>
              <a:t>v in values[k]:</a:t>
            </a:r>
          </a:p>
          <a:p>
            <a:r>
              <a:rPr lang="en-US" dirty="0"/>
              <a:t>         </a:t>
            </a:r>
            <a:r>
              <a:rPr lang="en-US" dirty="0" smtClean="0"/>
              <a:t>   if </a:t>
            </a:r>
            <a:r>
              <a:rPr lang="en-US" dirty="0" err="1"/>
              <a:t>searchFor</a:t>
            </a:r>
            <a:r>
              <a:rPr lang="en-US" dirty="0"/>
              <a:t> in </a:t>
            </a:r>
            <a:r>
              <a:rPr lang="en-US" dirty="0" err="1"/>
              <a:t>v.lower</a:t>
            </a:r>
            <a:r>
              <a:rPr lang="en-US" dirty="0"/>
              <a:t>():</a:t>
            </a:r>
          </a:p>
          <a:p>
            <a:r>
              <a:rPr lang="en-US" dirty="0"/>
              <a:t>            </a:t>
            </a:r>
            <a:r>
              <a:rPr lang="en-US" dirty="0" smtClean="0"/>
              <a:t>    </a:t>
            </a:r>
            <a:r>
              <a:rPr lang="en-US" dirty="0" err="1" smtClean="0"/>
              <a:t>found.append</a:t>
            </a:r>
            <a:r>
              <a:rPr lang="en-US" dirty="0"/>
              <a:t>(k)</a:t>
            </a:r>
          </a:p>
          <a:p>
            <a:r>
              <a:rPr lang="en-US" dirty="0"/>
              <a:t>   </a:t>
            </a:r>
            <a:r>
              <a:rPr lang="en-US" dirty="0" smtClean="0"/>
              <a:t> return </a:t>
            </a:r>
            <a:r>
              <a:rPr lang="en-US" dirty="0"/>
              <a:t>found</a:t>
            </a:r>
          </a:p>
        </p:txBody>
      </p:sp>
    </p:spTree>
    <p:extLst>
      <p:ext uri="{BB962C8B-B14F-4D97-AF65-F5344CB8AC3E}">
        <p14:creationId xmlns:p14="http://schemas.microsoft.com/office/powerpoint/2010/main" val="889340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Close and Save File with Nano</a:t>
            </a:r>
            <a:endParaRPr lang="en-US" dirty="0"/>
          </a:p>
        </p:txBody>
      </p:sp>
      <p:sp>
        <p:nvSpPr>
          <p:cNvPr id="6" name="Content Placeholder 2"/>
          <p:cNvSpPr txBox="1">
            <a:spLocks/>
          </p:cNvSpPr>
          <p:nvPr/>
        </p:nvSpPr>
        <p:spPr bwMode="auto">
          <a:xfrm>
            <a:off x="609600" y="1524000"/>
            <a:ext cx="8229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8" rIns="91415" bIns="45708" numCol="1" anchor="t" anchorCtr="0" compatLnSpc="1">
            <a:prstTxWarp prst="textNoShape">
              <a:avLst/>
            </a:prstTxWarp>
          </a:bodyPr>
          <a:lstStyle>
            <a:lvl1pPr marL="339725" indent="-339725" algn="l" rtl="0" eaLnBrk="0" fontAlgn="base" hangingPunct="0">
              <a:spcBef>
                <a:spcPct val="20000"/>
              </a:spcBef>
              <a:spcAft>
                <a:spcPct val="0"/>
              </a:spcAft>
              <a:buClr>
                <a:schemeClr val="tx2"/>
              </a:buClr>
              <a:buChar char="•"/>
              <a:defRPr sz="2400">
                <a:solidFill>
                  <a:schemeClr val="tx1"/>
                </a:solidFill>
                <a:latin typeface="+mn-lt"/>
                <a:ea typeface="ＭＳ Ｐゴシック" charset="-128"/>
                <a:cs typeface="ＭＳ Ｐゴシック" charset="-128"/>
              </a:defRPr>
            </a:lvl1pPr>
            <a:lvl2pPr marL="739775" indent="-28257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2pPr>
            <a:lvl3pPr marL="1139825" indent="-225425" algn="l" rtl="0" eaLnBrk="0" fontAlgn="base" hangingPunct="0">
              <a:spcBef>
                <a:spcPct val="20000"/>
              </a:spcBef>
              <a:spcAft>
                <a:spcPct val="0"/>
              </a:spcAft>
              <a:buClr>
                <a:schemeClr val="tx2"/>
              </a:buClr>
              <a:buChar char="•"/>
              <a:defRPr sz="2000">
                <a:solidFill>
                  <a:schemeClr val="tx1"/>
                </a:solidFill>
                <a:latin typeface="+mn-lt"/>
                <a:ea typeface="ＭＳ Ｐゴシック" pitchFamily="-106" charset="-128"/>
              </a:defRPr>
            </a:lvl3pPr>
            <a:lvl4pPr marL="15970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4pPr>
            <a:lvl5pPr marL="2054225" indent="-225425" algn="l" rtl="0" eaLnBrk="0" fontAlgn="base" hangingPunct="0">
              <a:spcBef>
                <a:spcPct val="20000"/>
              </a:spcBef>
              <a:spcAft>
                <a:spcPct val="0"/>
              </a:spcAft>
              <a:buClr>
                <a:schemeClr val="tx2"/>
              </a:buClr>
              <a:buChar char="•"/>
              <a:defRPr sz="1700">
                <a:solidFill>
                  <a:schemeClr val="tx1"/>
                </a:solidFill>
                <a:latin typeface="+mn-lt"/>
                <a:ea typeface="ＭＳ Ｐゴシック" pitchFamily="-106" charset="-128"/>
              </a:defRPr>
            </a:lvl5pPr>
            <a:lvl6pPr marL="2513936"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6pPr>
            <a:lvl7pPr marL="297101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7pPr>
            <a:lvl8pPr marL="342809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8pPr>
            <a:lvl9pPr marL="3885175" indent="-228540" algn="l" rtl="0" fontAlgn="base">
              <a:spcBef>
                <a:spcPct val="20000"/>
              </a:spcBef>
              <a:spcAft>
                <a:spcPct val="0"/>
              </a:spcAft>
              <a:buClr>
                <a:schemeClr val="tx2"/>
              </a:buClr>
              <a:buChar char="•"/>
              <a:defRPr sz="1700">
                <a:solidFill>
                  <a:schemeClr val="tx1"/>
                </a:solidFill>
                <a:latin typeface="+mn-lt"/>
                <a:ea typeface="ＭＳ Ｐゴシック" pitchFamily="-106" charset="-128"/>
              </a:defRPr>
            </a:lvl9pPr>
          </a:lstStyle>
          <a:p>
            <a:r>
              <a:rPr lang="en-US" dirty="0" smtClean="0"/>
              <a:t>Save extract-</a:t>
            </a:r>
            <a:r>
              <a:rPr lang="en-US" dirty="0" err="1" smtClean="0"/>
              <a:t>ex.py</a:t>
            </a:r>
            <a:endParaRPr lang="en-US" dirty="0" smtClean="0"/>
          </a:p>
          <a:p>
            <a:pPr lvl="1"/>
            <a:r>
              <a:rPr lang="en-US" dirty="0" smtClean="0"/>
              <a:t>^X</a:t>
            </a:r>
          </a:p>
          <a:p>
            <a:pPr lvl="1"/>
            <a:r>
              <a:rPr lang="en-US" dirty="0" smtClean="0"/>
              <a:t>Y</a:t>
            </a:r>
          </a:p>
          <a:p>
            <a:pPr lvl="1"/>
            <a:r>
              <a:rPr lang="en-US" dirty="0" smtClean="0"/>
              <a:t>&lt;enter&gt;</a:t>
            </a:r>
          </a:p>
          <a:p>
            <a:endParaRPr lang="en-US" dirty="0" smtClean="0"/>
          </a:p>
          <a:p>
            <a:endParaRPr lang="en-US" dirty="0"/>
          </a:p>
        </p:txBody>
      </p:sp>
    </p:spTree>
    <p:extLst>
      <p:ext uri="{BB962C8B-B14F-4D97-AF65-F5344CB8AC3E}">
        <p14:creationId xmlns:p14="http://schemas.microsoft.com/office/powerpoint/2010/main" val="36750545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Run Script</a:t>
            </a:r>
            <a:endParaRPr lang="en-US" dirty="0"/>
          </a:p>
        </p:txBody>
      </p:sp>
      <p:sp>
        <p:nvSpPr>
          <p:cNvPr id="3" name="Content Placeholder 2"/>
          <p:cNvSpPr>
            <a:spLocks noGrp="1"/>
          </p:cNvSpPr>
          <p:nvPr>
            <p:ph idx="1"/>
          </p:nvPr>
        </p:nvSpPr>
        <p:spPr/>
        <p:txBody>
          <a:bodyPr/>
          <a:lstStyle/>
          <a:p>
            <a:r>
              <a:rPr lang="en-US" dirty="0" smtClean="0"/>
              <a:t>Run Script and View Output</a:t>
            </a:r>
          </a:p>
          <a:p>
            <a:endParaRPr lang="en-US" dirty="0" smtClean="0"/>
          </a:p>
          <a:p>
            <a:endParaRPr lang="en-US" dirty="0"/>
          </a:p>
        </p:txBody>
      </p:sp>
      <p:pic>
        <p:nvPicPr>
          <p:cNvPr id="4" name="Picture 3" descr="run.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103928"/>
            <a:ext cx="8534400" cy="1302794"/>
          </a:xfrm>
          <a:prstGeom prst="rect">
            <a:avLst/>
          </a:prstGeom>
        </p:spPr>
      </p:pic>
      <p:sp>
        <p:nvSpPr>
          <p:cNvPr id="5" name="Rectangle 4"/>
          <p:cNvSpPr/>
          <p:nvPr/>
        </p:nvSpPr>
        <p:spPr>
          <a:xfrm>
            <a:off x="6400800" y="1981200"/>
            <a:ext cx="2362200" cy="381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676400" y="1981200"/>
            <a:ext cx="4724400" cy="381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28600" y="2286000"/>
            <a:ext cx="4724400" cy="12954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636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xit" presetSubtype="10" fill="hold" grpId="1" nodeType="clickEffect">
                                  <p:stCondLst>
                                    <p:cond delay="0"/>
                                  </p:stCondLst>
                                  <p:childTnLst>
                                    <p:animEffect transition="out" filter="checkerboard(across)">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5" presetClass="exit" presetSubtype="10" fill="hold" grpId="1" nodeType="withEffect">
                                  <p:stCondLst>
                                    <p:cond delay="0"/>
                                  </p:stCondLst>
                                  <p:childTnLst>
                                    <p:animEffect transition="out" filter="checkerboard(across)">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Verify Images - </a:t>
            </a:r>
            <a:r>
              <a:rPr lang="en-US" dirty="0" err="1"/>
              <a:t>computerworld_conver.png</a:t>
            </a:r>
            <a:endParaRPr lang="en-US" dirty="0"/>
          </a:p>
        </p:txBody>
      </p:sp>
      <p:pic>
        <p:nvPicPr>
          <p:cNvPr id="4" name="Content Placeholder 3" descr="computerworld_conver.png"/>
          <p:cNvPicPr>
            <a:picLocks noGrp="1" noChangeAspect="1"/>
          </p:cNvPicPr>
          <p:nvPr>
            <p:ph idx="1"/>
          </p:nvPr>
        </p:nvPicPr>
        <p:blipFill>
          <a:blip r:embed="rId2">
            <a:extLst>
              <a:ext uri="{28A0092B-C50C-407E-A947-70E740481C1C}">
                <a14:useLocalDpi xmlns:a14="http://schemas.microsoft.com/office/drawing/2010/main" val="0"/>
              </a:ext>
            </a:extLst>
          </a:blip>
          <a:srcRect l="-8065" r="-8065"/>
          <a:stretch>
            <a:fillRect/>
          </a:stretch>
        </p:blipFill>
        <p:spPr/>
      </p:pic>
      <p:sp>
        <p:nvSpPr>
          <p:cNvPr id="5" name="Rectangle 4"/>
          <p:cNvSpPr/>
          <p:nvPr/>
        </p:nvSpPr>
        <p:spPr>
          <a:xfrm>
            <a:off x="3124200" y="5410200"/>
            <a:ext cx="762000" cy="228600"/>
          </a:xfrm>
          <a:prstGeom prst="rect">
            <a:avLst/>
          </a:prstGeom>
          <a:noFill/>
          <a:ln w="3492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09328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Images – </a:t>
            </a:r>
            <a:r>
              <a:rPr lang="en-US" dirty="0" err="1" smtClean="0"/>
              <a:t>ncsa.jpg</a:t>
            </a:r>
            <a:r>
              <a:rPr lang="en-US" dirty="0" smtClean="0"/>
              <a:t> </a:t>
            </a:r>
            <a:endParaRPr lang="en-US" dirty="0"/>
          </a:p>
        </p:txBody>
      </p:sp>
      <p:pic>
        <p:nvPicPr>
          <p:cNvPr id="4" name="Content Placeholder 3" descr="ncsa.jpg"/>
          <p:cNvPicPr>
            <a:picLocks noGrp="1" noChangeAspect="1"/>
          </p:cNvPicPr>
          <p:nvPr>
            <p:ph idx="1"/>
          </p:nvPr>
        </p:nvPicPr>
        <p:blipFill>
          <a:blip r:embed="rId2">
            <a:extLst>
              <a:ext uri="{28A0092B-C50C-407E-A947-70E740481C1C}">
                <a14:useLocalDpi xmlns:a14="http://schemas.microsoft.com/office/drawing/2010/main" val="0"/>
              </a:ext>
            </a:extLst>
          </a:blip>
          <a:srcRect l="-56067" r="-56067"/>
          <a:stretch>
            <a:fillRect/>
          </a:stretch>
        </p:blipFill>
        <p:spPr>
          <a:xfrm>
            <a:off x="457200" y="1295400"/>
            <a:ext cx="8229600" cy="4724400"/>
          </a:xfrm>
        </p:spPr>
      </p:pic>
      <p:sp>
        <p:nvSpPr>
          <p:cNvPr id="5" name="Rectangle 4"/>
          <p:cNvSpPr/>
          <p:nvPr/>
        </p:nvSpPr>
        <p:spPr>
          <a:xfrm>
            <a:off x="3962400" y="3581400"/>
            <a:ext cx="990600" cy="304800"/>
          </a:xfrm>
          <a:prstGeom prst="rect">
            <a:avLst/>
          </a:prstGeom>
          <a:noFill/>
          <a:ln w="2857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6344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Rectangle 5"/>
          <p:cNvSpPr/>
          <p:nvPr/>
        </p:nvSpPr>
        <p:spPr>
          <a:xfrm>
            <a:off x="3267459" y="2967335"/>
            <a:ext cx="2609083"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7866540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Outline – Indexing Files in a Folder</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The Problem: lots of files, need indexing</a:t>
            </a:r>
            <a:endParaRPr lang="en-US" dirty="0"/>
          </a:p>
          <a:p>
            <a:r>
              <a:rPr lang="en-US" dirty="0" smtClean="0"/>
              <a:t>A bit of BrownDog Architecture</a:t>
            </a:r>
          </a:p>
          <a:p>
            <a:r>
              <a:rPr lang="en-US" dirty="0" smtClean="0"/>
              <a:t>Overview of Code</a:t>
            </a:r>
          </a:p>
          <a:p>
            <a:r>
              <a:rPr lang="en-US" dirty="0" smtClean="0"/>
              <a:t>Hands-On</a:t>
            </a:r>
          </a:p>
          <a:p>
            <a:endParaRPr lang="en-US" dirty="0" smtClean="0"/>
          </a:p>
          <a:p>
            <a:endParaRPr lang="en-US" dirty="0"/>
          </a:p>
        </p:txBody>
      </p:sp>
    </p:spTree>
    <p:extLst>
      <p:ext uri="{BB962C8B-B14F-4D97-AF65-F5344CB8AC3E}">
        <p14:creationId xmlns:p14="http://schemas.microsoft.com/office/powerpoint/2010/main" val="215994790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Indexing Example</a:t>
            </a:r>
            <a:endParaRPr lang="en-US" dirty="0"/>
          </a:p>
        </p:txBody>
      </p:sp>
      <p:sp>
        <p:nvSpPr>
          <p:cNvPr id="3" name="Content Placeholder 2"/>
          <p:cNvSpPr>
            <a:spLocks noGrp="1"/>
          </p:cNvSpPr>
          <p:nvPr>
            <p:ph idx="1"/>
          </p:nvPr>
        </p:nvSpPr>
        <p:spPr/>
        <p:txBody>
          <a:bodyPr/>
          <a:lstStyle/>
          <a:p>
            <a:r>
              <a:rPr lang="en-US" b="1" dirty="0"/>
              <a:t>Problem</a:t>
            </a:r>
            <a:r>
              <a:rPr lang="en-US" b="1" dirty="0" smtClean="0"/>
              <a:t>: Given </a:t>
            </a:r>
            <a:r>
              <a:rPr lang="en-US" b="1" dirty="0"/>
              <a:t>a collection </a:t>
            </a:r>
            <a:r>
              <a:rPr lang="en-US" b="1" dirty="0" smtClean="0"/>
              <a:t>of images with embedded text or human features (face, eyes, profile, close-up), search images </a:t>
            </a:r>
            <a:r>
              <a:rPr lang="en-US" b="1" dirty="0"/>
              <a:t>files based </a:t>
            </a:r>
            <a:r>
              <a:rPr lang="en-US" b="1" dirty="0" smtClean="0"/>
              <a:t>on </a:t>
            </a:r>
            <a:r>
              <a:rPr lang="en-US" b="1" dirty="0"/>
              <a:t>content.</a:t>
            </a:r>
          </a:p>
          <a:p>
            <a:endParaRPr lang="en-US" b="1" dirty="0" smtClean="0"/>
          </a:p>
          <a:p>
            <a:r>
              <a:rPr lang="en-US" b="1" dirty="0" smtClean="0"/>
              <a:t>Solution</a:t>
            </a:r>
          </a:p>
          <a:p>
            <a:r>
              <a:rPr lang="en-US" dirty="0" smtClean="0"/>
              <a:t>Use Brown Dog Service to extract searchable tags from the images and index the collection for quick retrieval</a:t>
            </a:r>
          </a:p>
          <a:p>
            <a:r>
              <a:rPr lang="en-US" dirty="0" smtClean="0"/>
              <a:t>Use BD Client Python Library </a:t>
            </a:r>
          </a:p>
          <a:p>
            <a:endParaRPr lang="en-US" dirty="0" smtClean="0"/>
          </a:p>
          <a:p>
            <a:endParaRPr lang="en-US" dirty="0"/>
          </a:p>
        </p:txBody>
      </p:sp>
    </p:spTree>
    <p:extLst>
      <p:ext uri="{BB962C8B-B14F-4D97-AF65-F5344CB8AC3E}">
        <p14:creationId xmlns:p14="http://schemas.microsoft.com/office/powerpoint/2010/main" val="7191975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Images – Which Contain ‘information’?</a:t>
            </a:r>
            <a:endParaRPr lang="en-US" dirty="0"/>
          </a:p>
        </p:txBody>
      </p:sp>
      <p:pic>
        <p:nvPicPr>
          <p:cNvPr id="4" name="Content Placeholder 3" descr="computerworld_conver.png"/>
          <p:cNvPicPr>
            <a:picLocks noGrp="1" noChangeAspect="1"/>
          </p:cNvPicPr>
          <p:nvPr>
            <p:ph idx="1"/>
          </p:nvPr>
        </p:nvPicPr>
        <p:blipFill>
          <a:blip r:embed="rId3">
            <a:extLst>
              <a:ext uri="{28A0092B-C50C-407E-A947-70E740481C1C}">
                <a14:useLocalDpi xmlns:a14="http://schemas.microsoft.com/office/drawing/2010/main" val="0"/>
              </a:ext>
            </a:extLst>
          </a:blip>
          <a:srcRect t="6944" b="6944"/>
          <a:stretch>
            <a:fillRect/>
          </a:stretch>
        </p:blipFill>
        <p:spPr>
          <a:xfrm>
            <a:off x="703006" y="1143000"/>
            <a:ext cx="3716594" cy="2133600"/>
          </a:xfrm>
        </p:spPr>
      </p:pic>
      <p:pic>
        <p:nvPicPr>
          <p:cNvPr id="5" name="Picture 4" descr="cov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0" y="3505200"/>
            <a:ext cx="2381250" cy="3086100"/>
          </a:xfrm>
          <a:prstGeom prst="rect">
            <a:avLst/>
          </a:prstGeom>
        </p:spPr>
      </p:pic>
      <p:pic>
        <p:nvPicPr>
          <p:cNvPr id="6" name="Picture 5" descr="ncs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0947" y="1066800"/>
            <a:ext cx="2431053" cy="2960543"/>
          </a:xfrm>
          <a:prstGeom prst="rect">
            <a:avLst/>
          </a:prstGeom>
        </p:spPr>
      </p:pic>
      <p:pic>
        <p:nvPicPr>
          <p:cNvPr id="7" name="Picture 6" descr="perso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400" y="4488777"/>
            <a:ext cx="3124200" cy="2064423"/>
          </a:xfrm>
          <a:prstGeom prst="rect">
            <a:avLst/>
          </a:prstGeom>
        </p:spPr>
      </p:pic>
    </p:spTree>
    <p:extLst>
      <p:ext uri="{BB962C8B-B14F-4D97-AF65-F5344CB8AC3E}">
        <p14:creationId xmlns:p14="http://schemas.microsoft.com/office/powerpoint/2010/main" val="7503349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5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Brown Dog Architecture</a:t>
            </a:r>
            <a:endParaRPr lang="en-US" dirty="0"/>
          </a:p>
        </p:txBody>
      </p:sp>
      <p:grpSp>
        <p:nvGrpSpPr>
          <p:cNvPr id="26" name="Group 25"/>
          <p:cNvGrpSpPr/>
          <p:nvPr/>
        </p:nvGrpSpPr>
        <p:grpSpPr>
          <a:xfrm>
            <a:off x="533400" y="1143000"/>
            <a:ext cx="8172162" cy="4985336"/>
            <a:chOff x="533400" y="951789"/>
            <a:chExt cx="8172162" cy="4985336"/>
          </a:xfrm>
        </p:grpSpPr>
        <p:grpSp>
          <p:nvGrpSpPr>
            <p:cNvPr id="18" name="Group 17"/>
            <p:cNvGrpSpPr/>
            <p:nvPr/>
          </p:nvGrpSpPr>
          <p:grpSpPr>
            <a:xfrm>
              <a:off x="887701" y="951789"/>
              <a:ext cx="7341899" cy="760466"/>
              <a:chOff x="836903" y="1168578"/>
              <a:chExt cx="7341899" cy="760466"/>
            </a:xfrm>
          </p:grpSpPr>
          <p:sp useBgFill="1">
            <p:nvSpPr>
              <p:cNvPr id="63" name="Rounded Rectangle 62"/>
              <p:cNvSpPr/>
              <p:nvPr/>
            </p:nvSpPr>
            <p:spPr>
              <a:xfrm>
                <a:off x="836903" y="1168578"/>
                <a:ext cx="7341899" cy="760466"/>
              </a:xfrm>
              <a:prstGeom prst="roundRect">
                <a:avLst/>
              </a:prstGeom>
              <a:ln>
                <a:solidFill>
                  <a:schemeClr val="bg2">
                    <a:lumMod val="2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64" name="Rectangle 63"/>
              <p:cNvSpPr/>
              <p:nvPr/>
            </p:nvSpPr>
            <p:spPr>
              <a:xfrm>
                <a:off x="2040282" y="1283589"/>
                <a:ext cx="1718368" cy="533399"/>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Web Browser (</a:t>
                </a:r>
                <a:r>
                  <a:rPr lang="en-US" sz="1400" b="1" dirty="0" err="1" smtClean="0">
                    <a:solidFill>
                      <a:srgbClr val="000000"/>
                    </a:solidFill>
                    <a:latin typeface="Arial"/>
                  </a:rPr>
                  <a:t>BDFiddle</a:t>
                </a:r>
                <a:r>
                  <a:rPr lang="en-US" sz="1400" b="1" dirty="0" smtClean="0">
                    <a:solidFill>
                      <a:srgbClr val="000000"/>
                    </a:solidFill>
                    <a:latin typeface="Arial"/>
                  </a:rPr>
                  <a:t>)</a:t>
                </a:r>
                <a:endParaRPr lang="en-US" sz="1400" b="1" dirty="0">
                  <a:solidFill>
                    <a:srgbClr val="000000"/>
                  </a:solidFill>
                  <a:latin typeface="Arial"/>
                </a:endParaRPr>
              </a:p>
            </p:txBody>
          </p:sp>
          <p:sp>
            <p:nvSpPr>
              <p:cNvPr id="65" name="Rectangle 64"/>
              <p:cNvSpPr/>
              <p:nvPr/>
            </p:nvSpPr>
            <p:spPr>
              <a:xfrm>
                <a:off x="5054602" y="1283589"/>
                <a:ext cx="1974441" cy="527912"/>
              </a:xfrm>
              <a:prstGeom prst="rect">
                <a:avLst/>
              </a:prstGeom>
              <a:solidFill>
                <a:srgbClr val="660066">
                  <a:alpha val="58000"/>
                </a:srgbClr>
              </a:solidFill>
              <a:ln>
                <a:solidFill>
                  <a:srgbClr val="660066">
                    <a:alpha val="5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Clients </a:t>
                </a:r>
              </a:p>
              <a:p>
                <a:pPr algn="ctr"/>
                <a:r>
                  <a:rPr lang="en-US" sz="1400" b="1" dirty="0" smtClean="0">
                    <a:solidFill>
                      <a:srgbClr val="000000"/>
                    </a:solidFill>
                    <a:latin typeface="Arial"/>
                  </a:rPr>
                  <a:t>(e.g. </a:t>
                </a:r>
                <a:r>
                  <a:rPr lang="en-US" sz="1400" b="1" dirty="0" err="1" smtClean="0">
                    <a:solidFill>
                      <a:srgbClr val="000000"/>
                    </a:solidFill>
                    <a:latin typeface="Arial"/>
                  </a:rPr>
                  <a:t>bdcli</a:t>
                </a:r>
                <a:r>
                  <a:rPr lang="en-US" sz="1400" b="1" dirty="0" smtClean="0">
                    <a:solidFill>
                      <a:srgbClr val="000000"/>
                    </a:solidFill>
                    <a:latin typeface="Arial"/>
                  </a:rPr>
                  <a:t>)</a:t>
                </a:r>
                <a:endParaRPr lang="en-US" sz="1400" b="1" dirty="0">
                  <a:solidFill>
                    <a:srgbClr val="000000"/>
                  </a:solidFill>
                  <a:latin typeface="Arial"/>
                </a:endParaRPr>
              </a:p>
            </p:txBody>
          </p:sp>
        </p:grpSp>
        <p:sp useBgFill="1">
          <p:nvSpPr>
            <p:cNvPr id="78" name="Rounded Rectangle 77"/>
            <p:cNvSpPr/>
            <p:nvPr/>
          </p:nvSpPr>
          <p:spPr>
            <a:xfrm>
              <a:off x="533400" y="2717758"/>
              <a:ext cx="3851836" cy="3185469"/>
            </a:xfrm>
            <a:prstGeom prst="roundRect">
              <a:avLst>
                <a:gd name="adj" fmla="val 7672"/>
              </a:avLst>
            </a:prstGeom>
            <a:ln>
              <a:solidFill>
                <a:srgbClr val="008000"/>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Rectangle 81"/>
            <p:cNvSpPr/>
            <p:nvPr/>
          </p:nvSpPr>
          <p:spPr>
            <a:xfrm>
              <a:off x="3234821" y="4631389"/>
              <a:ext cx="1006453" cy="663800"/>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latin typeface="Arial"/>
                </a:rPr>
                <a:t>Converter (Software Server)</a:t>
              </a:r>
            </a:p>
          </p:txBody>
        </p:sp>
        <p:sp>
          <p:nvSpPr>
            <p:cNvPr id="85" name="Rectangle 84"/>
            <p:cNvSpPr/>
            <p:nvPr/>
          </p:nvSpPr>
          <p:spPr>
            <a:xfrm>
              <a:off x="1031851" y="3161230"/>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Polyglot</a:t>
              </a:r>
              <a:endParaRPr lang="en-US" sz="1400" b="1" dirty="0">
                <a:solidFill>
                  <a:srgbClr val="000000"/>
                </a:solidFill>
                <a:latin typeface="Arial"/>
              </a:endParaRPr>
            </a:p>
          </p:txBody>
        </p:sp>
        <p:sp>
          <p:nvSpPr>
            <p:cNvPr id="86" name="Rectangle 85"/>
            <p:cNvSpPr/>
            <p:nvPr/>
          </p:nvSpPr>
          <p:spPr>
            <a:xfrm>
              <a:off x="2453495" y="3152784"/>
              <a:ext cx="1185230" cy="575525"/>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Polyglot</a:t>
              </a:r>
              <a:endParaRPr lang="en-US" sz="1400" b="1" dirty="0">
                <a:solidFill>
                  <a:srgbClr val="000000"/>
                </a:solidFill>
                <a:latin typeface="Arial"/>
              </a:endParaRPr>
            </a:p>
          </p:txBody>
        </p:sp>
        <p:sp>
          <p:nvSpPr>
            <p:cNvPr id="87" name="Rectangle 86"/>
            <p:cNvSpPr/>
            <p:nvPr/>
          </p:nvSpPr>
          <p:spPr>
            <a:xfrm>
              <a:off x="685801" y="2717760"/>
              <a:ext cx="3505200" cy="21522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NGINX (Load balancer)</a:t>
              </a:r>
              <a:endParaRPr lang="en-US" sz="1400" b="1" dirty="0">
                <a:solidFill>
                  <a:srgbClr val="000000"/>
                </a:solidFill>
                <a:latin typeface="Arial"/>
              </a:endParaRPr>
            </a:p>
          </p:txBody>
        </p:sp>
        <p:grpSp>
          <p:nvGrpSpPr>
            <p:cNvPr id="90" name="Group 89"/>
            <p:cNvGrpSpPr/>
            <p:nvPr/>
          </p:nvGrpSpPr>
          <p:grpSpPr>
            <a:xfrm>
              <a:off x="585430" y="4322195"/>
              <a:ext cx="1043768" cy="1118696"/>
              <a:chOff x="7498759" y="3411851"/>
              <a:chExt cx="1014038" cy="1019284"/>
            </a:xfrm>
          </p:grpSpPr>
          <p:sp>
            <p:nvSpPr>
              <p:cNvPr id="110" name="Can 109"/>
              <p:cNvSpPr/>
              <p:nvPr/>
            </p:nvSpPr>
            <p:spPr>
              <a:xfrm>
                <a:off x="7498759" y="3411851"/>
                <a:ext cx="916527" cy="930536"/>
              </a:xfrm>
              <a:prstGeom prst="can">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rial"/>
                </a:endParaRPr>
              </a:p>
            </p:txBody>
          </p:sp>
          <p:sp>
            <p:nvSpPr>
              <p:cNvPr id="111" name="Can 110"/>
              <p:cNvSpPr/>
              <p:nvPr/>
            </p:nvSpPr>
            <p:spPr>
              <a:xfrm>
                <a:off x="7596270" y="3500599"/>
                <a:ext cx="916527" cy="930536"/>
              </a:xfrm>
              <a:prstGeom prst="can">
                <a:avLst/>
              </a:prstGeom>
              <a:solidFill>
                <a:srgbClr val="008000"/>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rgbClr val="000000"/>
                    </a:solidFill>
                    <a:latin typeface="Arial"/>
                  </a:rPr>
                  <a:t>MongoDB</a:t>
                </a:r>
                <a:endParaRPr lang="en-US" sz="1200" b="1" dirty="0">
                  <a:solidFill>
                    <a:srgbClr val="000000"/>
                  </a:solidFill>
                  <a:latin typeface="Arial"/>
                </a:endParaRPr>
              </a:p>
            </p:txBody>
          </p:sp>
        </p:grpSp>
        <p:sp>
          <p:nvSpPr>
            <p:cNvPr id="92" name="Rectangle 91"/>
            <p:cNvSpPr/>
            <p:nvPr/>
          </p:nvSpPr>
          <p:spPr>
            <a:xfrm>
              <a:off x="1954264" y="4632390"/>
              <a:ext cx="1017535" cy="662799"/>
            </a:xfrm>
            <a:prstGeom prst="rect">
              <a:avLst/>
            </a:prstGeom>
            <a:solidFill>
              <a:srgbClr val="008000">
                <a:alpha val="65000"/>
              </a:srgbClr>
            </a:solidFill>
            <a:ln>
              <a:solidFill>
                <a:srgbClr val="008000">
                  <a:alpha val="65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latin typeface="Arial"/>
                </a:rPr>
                <a:t>Converter (Software Server)</a:t>
              </a:r>
              <a:endParaRPr lang="en-US" sz="1200" b="1" dirty="0">
                <a:solidFill>
                  <a:srgbClr val="000000"/>
                </a:solidFill>
                <a:latin typeface="Arial"/>
              </a:endParaRPr>
            </a:p>
          </p:txBody>
        </p:sp>
        <p:cxnSp>
          <p:nvCxnSpPr>
            <p:cNvPr id="103" name="Straight Arrow Connector 102"/>
            <p:cNvCxnSpPr/>
            <p:nvPr/>
          </p:nvCxnSpPr>
          <p:spPr>
            <a:xfrm>
              <a:off x="3727723" y="4356484"/>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245349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86" idx="2"/>
            </p:cNvCxnSpPr>
            <p:nvPr/>
          </p:nvCxnSpPr>
          <p:spPr>
            <a:xfrm>
              <a:off x="3046110" y="3728309"/>
              <a:ext cx="0" cy="37949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2074581" y="3747917"/>
              <a:ext cx="0" cy="34027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2" idx="1"/>
            </p:cNvCxnSpPr>
            <p:nvPr/>
          </p:nvCxnSpPr>
          <p:spPr>
            <a:xfrm flipH="1" flipV="1">
              <a:off x="1733176" y="4963495"/>
              <a:ext cx="221088" cy="29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1748118" y="3771191"/>
              <a:ext cx="4483" cy="11923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1221332" y="3747917"/>
              <a:ext cx="11862" cy="60630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2523061" y="1696949"/>
              <a:ext cx="1439339" cy="307777"/>
            </a:xfrm>
            <a:prstGeom prst="rect">
              <a:avLst/>
            </a:prstGeom>
            <a:noFill/>
          </p:spPr>
          <p:txBody>
            <a:bodyPr wrap="square" rtlCol="0">
              <a:spAutoFit/>
            </a:bodyPr>
            <a:lstStyle/>
            <a:p>
              <a:r>
                <a:rPr lang="en-US" sz="1400" b="1" dirty="0" smtClean="0">
                  <a:solidFill>
                    <a:srgbClr val="4E5782"/>
                  </a:solidFill>
                </a:rPr>
                <a:t>HTTP/HTTPS</a:t>
              </a:r>
              <a:endParaRPr lang="en-US" sz="1400" b="1" dirty="0">
                <a:solidFill>
                  <a:srgbClr val="4E5782"/>
                </a:solidFill>
              </a:endParaRPr>
            </a:p>
          </p:txBody>
        </p:sp>
        <p:sp>
          <p:nvSpPr>
            <p:cNvPr id="71" name="TextBox 70"/>
            <p:cNvSpPr txBox="1"/>
            <p:nvPr/>
          </p:nvSpPr>
          <p:spPr>
            <a:xfrm>
              <a:off x="727625" y="5469333"/>
              <a:ext cx="2396576" cy="461665"/>
            </a:xfrm>
            <a:prstGeom prst="rect">
              <a:avLst/>
            </a:prstGeom>
            <a:noFill/>
          </p:spPr>
          <p:txBody>
            <a:bodyPr wrap="square" rtlCol="0">
              <a:spAutoFit/>
            </a:bodyPr>
            <a:lstStyle/>
            <a:p>
              <a:r>
                <a:rPr lang="en-US" b="1" dirty="0" smtClean="0">
                  <a:solidFill>
                    <a:srgbClr val="4E5782"/>
                  </a:solidFill>
                </a:rPr>
                <a:t>Conversions</a:t>
              </a:r>
              <a:endParaRPr lang="en-US" b="1" dirty="0">
                <a:solidFill>
                  <a:srgbClr val="4E5782"/>
                </a:solidFill>
              </a:endParaRPr>
            </a:p>
          </p:txBody>
        </p:sp>
        <p:sp>
          <p:nvSpPr>
            <p:cNvPr id="74" name="TextBox 73"/>
            <p:cNvSpPr txBox="1"/>
            <p:nvPr/>
          </p:nvSpPr>
          <p:spPr>
            <a:xfrm>
              <a:off x="2182058" y="3249051"/>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sp>
          <p:nvSpPr>
            <p:cNvPr id="75" name="TextBox 74"/>
            <p:cNvSpPr txBox="1"/>
            <p:nvPr/>
          </p:nvSpPr>
          <p:spPr>
            <a:xfrm>
              <a:off x="2950160" y="4789061"/>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grpSp>
          <p:nvGrpSpPr>
            <p:cNvPr id="130" name="Group 129"/>
            <p:cNvGrpSpPr/>
            <p:nvPr/>
          </p:nvGrpSpPr>
          <p:grpSpPr>
            <a:xfrm>
              <a:off x="4483080" y="2717758"/>
              <a:ext cx="4222482" cy="3219367"/>
              <a:chOff x="4330680" y="2717758"/>
              <a:chExt cx="4222482" cy="3219367"/>
            </a:xfrm>
          </p:grpSpPr>
          <p:sp useBgFill="1">
            <p:nvSpPr>
              <p:cNvPr id="77" name="Rounded Rectangle 76"/>
              <p:cNvSpPr/>
              <p:nvPr/>
            </p:nvSpPr>
            <p:spPr>
              <a:xfrm>
                <a:off x="4330680" y="2717758"/>
                <a:ext cx="4222482" cy="3185469"/>
              </a:xfrm>
              <a:prstGeom prst="roundRect">
                <a:avLst>
                  <a:gd name="adj" fmla="val 6392"/>
                </a:avLst>
              </a:prstGeom>
              <a:ln>
                <a:solidFill>
                  <a:schemeClr val="accent1">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0" name="Rectangle 79"/>
              <p:cNvSpPr/>
              <p:nvPr/>
            </p:nvSpPr>
            <p:spPr>
              <a:xfrm>
                <a:off x="4473295" y="4631389"/>
                <a:ext cx="1090919" cy="644040"/>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Extractor</a:t>
                </a:r>
              </a:p>
            </p:txBody>
          </p:sp>
          <p:sp>
            <p:nvSpPr>
              <p:cNvPr id="81" name="Rectangle 80"/>
              <p:cNvSpPr/>
              <p:nvPr/>
            </p:nvSpPr>
            <p:spPr>
              <a:xfrm>
                <a:off x="5766354" y="4631389"/>
                <a:ext cx="1214784" cy="626211"/>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Extractor</a:t>
                </a:r>
              </a:p>
            </p:txBody>
          </p:sp>
          <p:sp>
            <p:nvSpPr>
              <p:cNvPr id="83" name="Rectangle 82"/>
              <p:cNvSpPr/>
              <p:nvPr/>
            </p:nvSpPr>
            <p:spPr>
              <a:xfrm>
                <a:off x="4495800" y="3124200"/>
                <a:ext cx="1143094" cy="604109"/>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solidFill>
                      <a:srgbClr val="DDDDDD">
                        <a:lumMod val="10000"/>
                      </a:srgbClr>
                    </a:solidFill>
                    <a:latin typeface="Arial"/>
                  </a:rPr>
                  <a:t>Clowder</a:t>
                </a:r>
                <a:endParaRPr lang="en-US" sz="1400" b="1" dirty="0" smtClean="0">
                  <a:solidFill>
                    <a:srgbClr val="DDDDDD">
                      <a:lumMod val="10000"/>
                    </a:srgbClr>
                  </a:solidFill>
                  <a:latin typeface="Arial"/>
                </a:endParaRPr>
              </a:p>
            </p:txBody>
          </p:sp>
          <p:sp>
            <p:nvSpPr>
              <p:cNvPr id="84" name="Rectangle 83"/>
              <p:cNvSpPr/>
              <p:nvPr/>
            </p:nvSpPr>
            <p:spPr>
              <a:xfrm>
                <a:off x="5791200" y="3124200"/>
                <a:ext cx="1110839" cy="579246"/>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err="1" smtClean="0">
                    <a:solidFill>
                      <a:srgbClr val="000000"/>
                    </a:solidFill>
                    <a:latin typeface="Arial"/>
                  </a:rPr>
                  <a:t>Clowder</a:t>
                </a:r>
                <a:endParaRPr lang="en-US" sz="1400" b="1" dirty="0" smtClean="0">
                  <a:solidFill>
                    <a:srgbClr val="000000"/>
                  </a:solidFill>
                  <a:latin typeface="Arial"/>
                </a:endParaRPr>
              </a:p>
            </p:txBody>
          </p:sp>
          <p:sp>
            <p:nvSpPr>
              <p:cNvPr id="88" name="Rectangle 87"/>
              <p:cNvSpPr/>
              <p:nvPr/>
            </p:nvSpPr>
            <p:spPr>
              <a:xfrm>
                <a:off x="4473295" y="2723502"/>
                <a:ext cx="3984905" cy="209488"/>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latin typeface="Arial"/>
                  </a:rPr>
                  <a:t>NGINX (Load balancer)</a:t>
                </a:r>
                <a:endParaRPr lang="en-US" sz="1400" b="1" dirty="0">
                  <a:solidFill>
                    <a:srgbClr val="000000"/>
                  </a:solidFill>
                  <a:latin typeface="Arial"/>
                </a:endParaRPr>
              </a:p>
            </p:txBody>
          </p:sp>
          <p:grpSp>
            <p:nvGrpSpPr>
              <p:cNvPr id="89" name="Group 88"/>
              <p:cNvGrpSpPr/>
              <p:nvPr/>
            </p:nvGrpSpPr>
            <p:grpSpPr>
              <a:xfrm>
                <a:off x="7239005" y="4267201"/>
                <a:ext cx="1219201" cy="1142999"/>
                <a:chOff x="7362603" y="3455026"/>
                <a:chExt cx="1168442" cy="1172152"/>
              </a:xfrm>
            </p:grpSpPr>
            <p:sp>
              <p:nvSpPr>
                <p:cNvPr id="112" name="Can 111"/>
                <p:cNvSpPr/>
                <p:nvPr/>
              </p:nvSpPr>
              <p:spPr>
                <a:xfrm>
                  <a:off x="7362603" y="3455026"/>
                  <a:ext cx="1032283" cy="88736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FFFFFF"/>
                    </a:solidFill>
                    <a:latin typeface="Arial"/>
                  </a:endParaRPr>
                </a:p>
              </p:txBody>
            </p:sp>
            <p:sp>
              <p:nvSpPr>
                <p:cNvPr id="113" name="Can 112"/>
                <p:cNvSpPr/>
                <p:nvPr/>
              </p:nvSpPr>
              <p:spPr>
                <a:xfrm>
                  <a:off x="7508655" y="3689457"/>
                  <a:ext cx="1022390" cy="937721"/>
                </a:xfrm>
                <a:prstGeom prst="can">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rgbClr val="000000"/>
                      </a:solidFill>
                      <a:latin typeface="Arial"/>
                    </a:rPr>
                    <a:t>MongoDB</a:t>
                  </a:r>
                  <a:r>
                    <a:rPr lang="en-US" sz="1200" b="1" dirty="0" smtClean="0">
                      <a:solidFill>
                        <a:srgbClr val="000000"/>
                      </a:solidFill>
                      <a:latin typeface="Arial"/>
                    </a:rPr>
                    <a:t> (Data, Metadata)</a:t>
                  </a:r>
                  <a:endParaRPr lang="en-US" sz="1200" b="1" dirty="0">
                    <a:solidFill>
                      <a:srgbClr val="000000"/>
                    </a:solidFill>
                    <a:latin typeface="Arial"/>
                  </a:endParaRPr>
                </a:p>
              </p:txBody>
            </p:sp>
          </p:grpSp>
          <p:cxnSp>
            <p:nvCxnSpPr>
              <p:cNvPr id="93" name="Straight Arrow Connector 92"/>
              <p:cNvCxnSpPr>
                <a:endCxn id="81" idx="0"/>
              </p:cNvCxnSpPr>
              <p:nvPr/>
            </p:nvCxnSpPr>
            <p:spPr>
              <a:xfrm>
                <a:off x="637374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81" idx="3"/>
                <a:endCxn id="81" idx="3"/>
              </p:cNvCxnSpPr>
              <p:nvPr/>
            </p:nvCxnSpPr>
            <p:spPr>
              <a:xfrm>
                <a:off x="6981137" y="4944494"/>
                <a:ext cx="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4" idx="2"/>
              </p:cNvCxnSpPr>
              <p:nvPr/>
            </p:nvCxnSpPr>
            <p:spPr>
              <a:xfrm>
                <a:off x="6346619" y="3703446"/>
                <a:ext cx="6479" cy="41148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1" idx="3"/>
              </p:cNvCxnSpPr>
              <p:nvPr/>
            </p:nvCxnSpPr>
            <p:spPr>
              <a:xfrm>
                <a:off x="6981137" y="4944494"/>
                <a:ext cx="181343"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7162480" y="3610811"/>
                <a:ext cx="0" cy="1333683"/>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a:off x="6929164" y="3610810"/>
                <a:ext cx="23331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934200" y="3352800"/>
                <a:ext cx="838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112" idx="1"/>
              </p:cNvCxnSpPr>
              <p:nvPr/>
            </p:nvCxnSpPr>
            <p:spPr>
              <a:xfrm>
                <a:off x="7772399" y="3352800"/>
                <a:ext cx="5166" cy="91440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5048550" y="3747917"/>
                <a:ext cx="6479" cy="359882"/>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endCxn id="80" idx="0"/>
              </p:cNvCxnSpPr>
              <p:nvPr/>
            </p:nvCxnSpPr>
            <p:spPr>
              <a:xfrm>
                <a:off x="5018755" y="4354225"/>
                <a:ext cx="0" cy="2771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473295" y="5475460"/>
                <a:ext cx="2003705" cy="461665"/>
              </a:xfrm>
              <a:prstGeom prst="rect">
                <a:avLst/>
              </a:prstGeom>
              <a:noFill/>
            </p:spPr>
            <p:txBody>
              <a:bodyPr wrap="square" rtlCol="0">
                <a:spAutoFit/>
              </a:bodyPr>
              <a:lstStyle/>
              <a:p>
                <a:r>
                  <a:rPr lang="en-US" b="1" dirty="0" smtClean="0">
                    <a:solidFill>
                      <a:srgbClr val="4E5782"/>
                    </a:solidFill>
                  </a:rPr>
                  <a:t>Extraction</a:t>
                </a:r>
                <a:r>
                  <a:rPr lang="en-US" b="1" dirty="0">
                    <a:solidFill>
                      <a:srgbClr val="4E5782"/>
                    </a:solidFill>
                  </a:rPr>
                  <a:t>s</a:t>
                </a:r>
              </a:p>
            </p:txBody>
          </p:sp>
          <p:sp>
            <p:nvSpPr>
              <p:cNvPr id="73" name="TextBox 72"/>
              <p:cNvSpPr txBox="1"/>
              <p:nvPr/>
            </p:nvSpPr>
            <p:spPr>
              <a:xfrm>
                <a:off x="5562600" y="3276600"/>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sp>
            <p:nvSpPr>
              <p:cNvPr id="76" name="TextBox 75"/>
              <p:cNvSpPr txBox="1"/>
              <p:nvPr/>
            </p:nvSpPr>
            <p:spPr>
              <a:xfrm>
                <a:off x="5514523" y="4787023"/>
                <a:ext cx="284662" cy="259056"/>
              </a:xfrm>
              <a:prstGeom prst="rect">
                <a:avLst/>
              </a:prstGeom>
              <a:noFill/>
            </p:spPr>
            <p:txBody>
              <a:bodyPr wrap="square" rtlCol="0">
                <a:spAutoFit/>
              </a:bodyPr>
              <a:lstStyle/>
              <a:p>
                <a:r>
                  <a:rPr lang="en-US" sz="1400" dirty="0" smtClean="0">
                    <a:solidFill>
                      <a:srgbClr val="4E5782"/>
                    </a:solidFill>
                  </a:rPr>
                  <a:t>…</a:t>
                </a:r>
                <a:endParaRPr lang="en-US" sz="1400" dirty="0">
                  <a:solidFill>
                    <a:srgbClr val="4E5782"/>
                  </a:solidFill>
                </a:endParaRPr>
              </a:p>
            </p:txBody>
          </p:sp>
        </p:grpSp>
        <p:sp>
          <p:nvSpPr>
            <p:cNvPr id="79" name="Can 78"/>
            <p:cNvSpPr/>
            <p:nvPr/>
          </p:nvSpPr>
          <p:spPr>
            <a:xfrm rot="16200000">
              <a:off x="4356715" y="1629375"/>
              <a:ext cx="246424" cy="5203274"/>
            </a:xfrm>
            <a:prstGeom prst="can">
              <a:avLst/>
            </a:prstGeom>
            <a:solidFill>
              <a:srgbClr val="FF6600"/>
            </a:solidFill>
            <a:ln>
              <a:solidFill>
                <a:srgbClr val="FF6600"/>
              </a:solidFill>
            </a:ln>
          </p:spPr>
          <p:style>
            <a:lnRef idx="2">
              <a:schemeClr val="accent6">
                <a:shade val="50000"/>
              </a:schemeClr>
            </a:lnRef>
            <a:fillRef idx="1">
              <a:schemeClr val="accent6"/>
            </a:fillRef>
            <a:effectRef idx="0">
              <a:schemeClr val="accent6"/>
            </a:effectRef>
            <a:fontRef idx="minor">
              <a:schemeClr val="lt1"/>
            </a:fontRef>
          </p:style>
          <p:txBody>
            <a:bodyPr vert="vert" anchor="ctr"/>
            <a:lstStyle/>
            <a:p>
              <a:pPr algn="ctr">
                <a:defRPr/>
              </a:pPr>
              <a:r>
                <a:rPr lang="en-US" sz="1400" b="1" dirty="0" err="1" smtClean="0">
                  <a:solidFill>
                    <a:srgbClr val="000000"/>
                  </a:solidFill>
                  <a:latin typeface="Arial"/>
                </a:rPr>
                <a:t>RabbitMQ</a:t>
              </a:r>
              <a:r>
                <a:rPr lang="en-US" sz="1400" b="1" dirty="0" smtClean="0">
                  <a:solidFill>
                    <a:srgbClr val="000000"/>
                  </a:solidFill>
                  <a:latin typeface="Arial"/>
                </a:rPr>
                <a:t> (Event Bus)</a:t>
              </a:r>
              <a:endParaRPr lang="en-US" sz="1400" b="1" i="1" dirty="0">
                <a:solidFill>
                  <a:srgbClr val="000000"/>
                </a:solidFill>
                <a:latin typeface="Arial"/>
              </a:endParaRPr>
            </a:p>
          </p:txBody>
        </p:sp>
        <p:sp>
          <p:nvSpPr>
            <p:cNvPr id="5" name="Rectangle 4"/>
            <p:cNvSpPr/>
            <p:nvPr/>
          </p:nvSpPr>
          <p:spPr>
            <a:xfrm>
              <a:off x="939150" y="1979805"/>
              <a:ext cx="7290450" cy="497271"/>
            </a:xfrm>
            <a:prstGeom prst="rect">
              <a:avLst/>
            </a:prstGeom>
            <a:solidFill>
              <a:srgbClr val="996633"/>
            </a:solidFill>
            <a:ln>
              <a:solidFill>
                <a:srgbClr val="66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DDDDDD">
                      <a:lumMod val="10000"/>
                    </a:srgbClr>
                  </a:solidFill>
                  <a:latin typeface="Arial"/>
                </a:rPr>
                <a:t>Fence (API Gateway)</a:t>
              </a:r>
              <a:endParaRPr lang="en-US" sz="1600" b="1" dirty="0">
                <a:solidFill>
                  <a:srgbClr val="DDDDDD">
                    <a:lumMod val="10000"/>
                  </a:srgbClr>
                </a:solidFill>
                <a:latin typeface="Arial"/>
              </a:endParaRPr>
            </a:p>
          </p:txBody>
        </p:sp>
        <p:cxnSp>
          <p:nvCxnSpPr>
            <p:cNvPr id="61" name="Straight Arrow Connector 60"/>
            <p:cNvCxnSpPr/>
            <p:nvPr/>
          </p:nvCxnSpPr>
          <p:spPr>
            <a:xfrm flipV="1">
              <a:off x="2545164" y="1712255"/>
              <a:ext cx="0" cy="24493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6004924" y="1712255"/>
              <a:ext cx="0" cy="27146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5999662" y="1696949"/>
              <a:ext cx="1439339" cy="307777"/>
            </a:xfrm>
            <a:prstGeom prst="rect">
              <a:avLst/>
            </a:prstGeom>
            <a:noFill/>
          </p:spPr>
          <p:txBody>
            <a:bodyPr wrap="square" rtlCol="0">
              <a:spAutoFit/>
            </a:bodyPr>
            <a:lstStyle/>
            <a:p>
              <a:r>
                <a:rPr lang="en-US" sz="1400" b="1" dirty="0" smtClean="0">
                  <a:solidFill>
                    <a:srgbClr val="4E5782"/>
                  </a:solidFill>
                </a:rPr>
                <a:t>HTTP/HTTPS</a:t>
              </a:r>
              <a:endParaRPr lang="en-US" sz="1400" b="1" dirty="0">
                <a:solidFill>
                  <a:srgbClr val="4E5782"/>
                </a:solidFill>
              </a:endParaRPr>
            </a:p>
          </p:txBody>
        </p:sp>
        <p:cxnSp>
          <p:nvCxnSpPr>
            <p:cNvPr id="21" name="Straight Arrow Connector 20"/>
            <p:cNvCxnSpPr>
              <a:stCxn id="5" idx="2"/>
              <a:endCxn id="87" idx="0"/>
            </p:cNvCxnSpPr>
            <p:nvPr/>
          </p:nvCxnSpPr>
          <p:spPr>
            <a:xfrm flipH="1">
              <a:off x="2438401" y="2477076"/>
              <a:ext cx="2145974" cy="2406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2"/>
              <a:endCxn id="77" idx="0"/>
            </p:cNvCxnSpPr>
            <p:nvPr/>
          </p:nvCxnSpPr>
          <p:spPr>
            <a:xfrm>
              <a:off x="4584375" y="2477076"/>
              <a:ext cx="2009946" cy="24068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14" name="Straight Arrow Connector 113"/>
          <p:cNvCxnSpPr/>
          <p:nvPr/>
        </p:nvCxnSpPr>
        <p:spPr>
          <a:xfrm>
            <a:off x="3048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51816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64770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600200" y="3124200"/>
            <a:ext cx="0" cy="20096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5029200" y="1143000"/>
            <a:ext cx="2209800" cy="7620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762000" y="2057400"/>
            <a:ext cx="7620000" cy="6858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419600" y="2819400"/>
            <a:ext cx="4343400" cy="3429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8321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3"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Code Overview - Main</a:t>
            </a:r>
            <a:endParaRPr lang="en-US" dirty="0"/>
          </a:p>
        </p:txBody>
      </p:sp>
      <p:pic>
        <p:nvPicPr>
          <p:cNvPr id="4" name="Content Placeholder 3" descr="extraction1.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7694" r="-7694"/>
          <a:stretch/>
        </p:blipFill>
        <p:spPr>
          <a:xfrm>
            <a:off x="457200" y="976436"/>
            <a:ext cx="8229600" cy="5729164"/>
          </a:xfrm>
        </p:spPr>
      </p:pic>
      <p:grpSp>
        <p:nvGrpSpPr>
          <p:cNvPr id="8" name="Group 7"/>
          <p:cNvGrpSpPr/>
          <p:nvPr/>
        </p:nvGrpSpPr>
        <p:grpSpPr>
          <a:xfrm>
            <a:off x="990600" y="990600"/>
            <a:ext cx="7772400" cy="2057400"/>
            <a:chOff x="990600" y="1143000"/>
            <a:chExt cx="7772400" cy="2057400"/>
          </a:xfrm>
        </p:grpSpPr>
        <p:sp>
          <p:nvSpPr>
            <p:cNvPr id="5" name="Rectangle 4"/>
            <p:cNvSpPr/>
            <p:nvPr/>
          </p:nvSpPr>
          <p:spPr>
            <a:xfrm>
              <a:off x="990600" y="1143000"/>
              <a:ext cx="6172200" cy="762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ine Callout 1 6"/>
            <p:cNvSpPr/>
            <p:nvPr/>
          </p:nvSpPr>
          <p:spPr>
            <a:xfrm>
              <a:off x="5334000" y="2362200"/>
              <a:ext cx="3429000" cy="838200"/>
            </a:xfrm>
            <a:prstGeom prst="borderCallout1">
              <a:avLst>
                <a:gd name="adj1" fmla="val 47458"/>
                <a:gd name="adj2" fmla="val -536"/>
                <a:gd name="adj3" fmla="val -58154"/>
                <a:gd name="adj4" fmla="val -29756"/>
              </a:avLst>
            </a:prstGeom>
            <a:ln w="25400"/>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Get files from input directory, ignore folders</a:t>
              </a:r>
              <a:endParaRPr lang="en-US" dirty="0"/>
            </a:p>
          </p:txBody>
        </p:sp>
      </p:grpSp>
      <p:grpSp>
        <p:nvGrpSpPr>
          <p:cNvPr id="11" name="Group 10"/>
          <p:cNvGrpSpPr/>
          <p:nvPr/>
        </p:nvGrpSpPr>
        <p:grpSpPr>
          <a:xfrm>
            <a:off x="1066800" y="1295400"/>
            <a:ext cx="7391400" cy="2514600"/>
            <a:chOff x="1066800" y="1447800"/>
            <a:chExt cx="7391400" cy="2514600"/>
          </a:xfrm>
        </p:grpSpPr>
        <p:sp>
          <p:nvSpPr>
            <p:cNvPr id="9" name="Rectangle 8"/>
            <p:cNvSpPr/>
            <p:nvPr/>
          </p:nvSpPr>
          <p:spPr>
            <a:xfrm>
              <a:off x="1066800" y="2667000"/>
              <a:ext cx="6172200" cy="12954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ine Callout 1 9"/>
            <p:cNvSpPr/>
            <p:nvPr/>
          </p:nvSpPr>
          <p:spPr>
            <a:xfrm>
              <a:off x="5715000" y="1447800"/>
              <a:ext cx="2743200" cy="612648"/>
            </a:xfrm>
            <a:prstGeom prst="borderCallout1">
              <a:avLst>
                <a:gd name="adj1" fmla="val 53663"/>
                <a:gd name="adj2" fmla="val -2972"/>
                <a:gd name="adj3" fmla="val 195418"/>
                <a:gd name="adj4" fmla="val -51491"/>
              </a:avLst>
            </a:prstGeom>
            <a:solidFill>
              <a:schemeClr val="accent2"/>
            </a:solid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Loop through files</a:t>
              </a:r>
              <a:endParaRPr lang="en-US" dirty="0"/>
            </a:p>
          </p:txBody>
        </p:sp>
      </p:grpSp>
      <p:grpSp>
        <p:nvGrpSpPr>
          <p:cNvPr id="14" name="Group 13"/>
          <p:cNvGrpSpPr/>
          <p:nvPr/>
        </p:nvGrpSpPr>
        <p:grpSpPr>
          <a:xfrm>
            <a:off x="1066800" y="1676400"/>
            <a:ext cx="6172200" cy="2895600"/>
            <a:chOff x="1066800" y="1828800"/>
            <a:chExt cx="6172200" cy="2895600"/>
          </a:xfrm>
        </p:grpSpPr>
        <p:sp>
          <p:nvSpPr>
            <p:cNvPr id="12" name="Rectangle 11"/>
            <p:cNvSpPr/>
            <p:nvPr/>
          </p:nvSpPr>
          <p:spPr>
            <a:xfrm>
              <a:off x="1066800" y="4114800"/>
              <a:ext cx="6172200" cy="6096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ne Callout 1 12"/>
            <p:cNvSpPr/>
            <p:nvPr/>
          </p:nvSpPr>
          <p:spPr>
            <a:xfrm>
              <a:off x="1143000" y="1828800"/>
              <a:ext cx="3352800" cy="1219200"/>
            </a:xfrm>
            <a:prstGeom prst="borderCallout1">
              <a:avLst>
                <a:gd name="adj1" fmla="val 98794"/>
                <a:gd name="adj2" fmla="val 49083"/>
                <a:gd name="adj3" fmla="val 184868"/>
                <a:gd name="adj4" fmla="val 83278"/>
              </a:avLst>
            </a:prstGeom>
            <a:ln w="25400"/>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Run Extraction on File</a:t>
              </a:r>
              <a:endParaRPr lang="en-US" dirty="0"/>
            </a:p>
          </p:txBody>
        </p:sp>
      </p:grpSp>
      <p:grpSp>
        <p:nvGrpSpPr>
          <p:cNvPr id="17" name="Group 16"/>
          <p:cNvGrpSpPr/>
          <p:nvPr/>
        </p:nvGrpSpPr>
        <p:grpSpPr>
          <a:xfrm>
            <a:off x="457200" y="1752600"/>
            <a:ext cx="6400800" cy="4267200"/>
            <a:chOff x="457200" y="1905000"/>
            <a:chExt cx="6400800" cy="4267200"/>
          </a:xfrm>
        </p:grpSpPr>
        <p:sp>
          <p:nvSpPr>
            <p:cNvPr id="15" name="Rectangle 14"/>
            <p:cNvSpPr/>
            <p:nvPr/>
          </p:nvSpPr>
          <p:spPr>
            <a:xfrm>
              <a:off x="1066800" y="5181600"/>
              <a:ext cx="5791200" cy="9906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ine Callout 1 15"/>
            <p:cNvSpPr/>
            <p:nvPr/>
          </p:nvSpPr>
          <p:spPr>
            <a:xfrm>
              <a:off x="457200" y="1905000"/>
              <a:ext cx="5715000" cy="2209800"/>
            </a:xfrm>
            <a:prstGeom prst="borderCallout1">
              <a:avLst>
                <a:gd name="adj1" fmla="val 101025"/>
                <a:gd name="adj2" fmla="val 34708"/>
                <a:gd name="adj3" fmla="val 146983"/>
                <a:gd name="adj4" fmla="val 27632"/>
              </a:avLst>
            </a:prstGeom>
            <a:ln w="25400"/>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Search the returned metadata.  </a:t>
              </a:r>
            </a:p>
            <a:p>
              <a:pPr algn="ctr"/>
              <a:endParaRPr lang="en-US" dirty="0"/>
            </a:p>
            <a:p>
              <a:pPr algn="ctr"/>
              <a:r>
                <a:rPr lang="en-US" dirty="0" smtClean="0"/>
                <a:t>Loop through all metadata objects in </a:t>
              </a:r>
              <a:r>
                <a:rPr lang="en-US" dirty="0" err="1" smtClean="0"/>
                <a:t>metadata.jsonld</a:t>
              </a:r>
              <a:r>
                <a:rPr lang="en-US" dirty="0"/>
                <a:t> </a:t>
              </a:r>
              <a:r>
                <a:rPr lang="en-US" dirty="0" smtClean="0"/>
                <a:t>for </a:t>
              </a:r>
              <a:r>
                <a:rPr lang="en-US" dirty="0" err="1" smtClean="0"/>
                <a:t>ocr_simple</a:t>
              </a:r>
              <a:r>
                <a:rPr lang="en-US" dirty="0" smtClean="0"/>
                <a:t>.</a:t>
              </a:r>
            </a:p>
            <a:p>
              <a:pPr algn="ctr"/>
              <a:endParaRPr lang="en-US" dirty="0"/>
            </a:p>
            <a:p>
              <a:pPr algn="ctr"/>
              <a:r>
                <a:rPr lang="en-US" dirty="0" smtClean="0"/>
                <a:t>Use </a:t>
              </a:r>
              <a:r>
                <a:rPr lang="en-US" dirty="0" err="1" smtClean="0"/>
                <a:t>findItem</a:t>
              </a:r>
              <a:r>
                <a:rPr lang="en-US" dirty="0" smtClean="0"/>
                <a:t> function (above in script).</a:t>
              </a:r>
              <a:endParaRPr lang="en-US" dirty="0"/>
            </a:p>
          </p:txBody>
        </p:sp>
      </p:grpSp>
      <p:grpSp>
        <p:nvGrpSpPr>
          <p:cNvPr id="20" name="Group 19"/>
          <p:cNvGrpSpPr/>
          <p:nvPr/>
        </p:nvGrpSpPr>
        <p:grpSpPr>
          <a:xfrm>
            <a:off x="990600" y="3276600"/>
            <a:ext cx="6172200" cy="3429000"/>
            <a:chOff x="990600" y="3429000"/>
            <a:chExt cx="6172200" cy="3429000"/>
          </a:xfrm>
        </p:grpSpPr>
        <p:sp>
          <p:nvSpPr>
            <p:cNvPr id="18" name="Rectangle 17"/>
            <p:cNvSpPr/>
            <p:nvPr/>
          </p:nvSpPr>
          <p:spPr>
            <a:xfrm>
              <a:off x="990600" y="6553200"/>
              <a:ext cx="4800600" cy="3048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ine Callout 1 18"/>
            <p:cNvSpPr/>
            <p:nvPr/>
          </p:nvSpPr>
          <p:spPr>
            <a:xfrm>
              <a:off x="3429000" y="3429000"/>
              <a:ext cx="3733800" cy="1755648"/>
            </a:xfrm>
            <a:prstGeom prst="borderCallout1">
              <a:avLst>
                <a:gd name="adj1" fmla="val 102145"/>
                <a:gd name="adj2" fmla="val 43224"/>
                <a:gd name="adj3" fmla="val 178392"/>
                <a:gd name="adj4" fmla="val -11480"/>
              </a:avLst>
            </a:prstGeom>
            <a:ln w="25400"/>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Search each files OCR results for ‘information’ using search function (above in script).</a:t>
              </a:r>
              <a:endParaRPr lang="en-US" dirty="0"/>
            </a:p>
          </p:txBody>
        </p:sp>
      </p:grpSp>
      <p:pic>
        <p:nvPicPr>
          <p:cNvPr id="3" name="Picture 2" descr="Slide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447800"/>
            <a:ext cx="5791200" cy="4343400"/>
          </a:xfrm>
          <a:prstGeom prst="rect">
            <a:avLst/>
          </a:prstGeom>
          <a:effectLst>
            <a:outerShdw blurRad="146050" dist="76200" dir="2700000" algn="tl" rotWithShape="0">
              <a:srgbClr val="000000">
                <a:alpha val="43000"/>
              </a:srgbClr>
            </a:outerShdw>
          </a:effectLst>
        </p:spPr>
      </p:pic>
    </p:spTree>
    <p:extLst>
      <p:ext uri="{BB962C8B-B14F-4D97-AF65-F5344CB8AC3E}">
        <p14:creationId xmlns:p14="http://schemas.microsoft.com/office/powerpoint/2010/main" val="1932946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nodeType="clickEffect">
                                  <p:stCondLst>
                                    <p:cond delay="0"/>
                                  </p:stCondLst>
                                  <p:childTnLst>
                                    <p:animEffect transition="out" filter="dissolv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xit" presetSubtype="10" fill="hold" nodeType="clickEffect">
                                  <p:stCondLst>
                                    <p:cond delay="0"/>
                                  </p:stCondLst>
                                  <p:childTnLst>
                                    <p:animEffect transition="out" filter="checkerboard(across)">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nodeType="clickEffect">
                                  <p:stCondLst>
                                    <p:cond delay="0"/>
                                  </p:stCondLst>
                                  <p:childTnLst>
                                    <p:animEffect transition="out" filter="dissolv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500" fill="hold"/>
                                        <p:tgtEl>
                                          <p:spTgt spid="20"/>
                                        </p:tgtEl>
                                        <p:attrNameLst>
                                          <p:attrName>ppt_x</p:attrName>
                                        </p:attrNameLst>
                                      </p:cBhvr>
                                      <p:tavLst>
                                        <p:tav tm="0">
                                          <p:val>
                                            <p:strVal val="#ppt_x"/>
                                          </p:val>
                                        </p:tav>
                                        <p:tav tm="100000">
                                          <p:val>
                                            <p:strVal val="#ppt_x"/>
                                          </p:val>
                                        </p:tav>
                                      </p:tavLst>
                                    </p:anim>
                                    <p:anim calcmode="lin" valueType="num">
                                      <p:cBhvr additive="base">
                                        <p:cTn id="6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20"/>
                                        </p:tgtEl>
                                      </p:cBhvr>
                                    </p:animEffect>
                                    <p:set>
                                      <p:cBhvr>
                                        <p:cTn id="68"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29600" cy="715962"/>
          </a:xfrm>
        </p:spPr>
        <p:txBody>
          <a:bodyPr/>
          <a:lstStyle/>
          <a:p>
            <a:pPr algn="ctr"/>
            <a:r>
              <a:rPr lang="en-US" dirty="0" smtClean="0"/>
              <a:t>Search Functions</a:t>
            </a:r>
            <a:endParaRPr lang="en-US" dirty="0"/>
          </a:p>
        </p:txBody>
      </p:sp>
      <p:pic>
        <p:nvPicPr>
          <p:cNvPr id="5" name="Content Placeholder 4" descr="extract-search.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2569" r="-2569"/>
          <a:stretch/>
        </p:blipFill>
        <p:spPr>
          <a:xfrm>
            <a:off x="457200" y="987732"/>
            <a:ext cx="8229600" cy="5108268"/>
          </a:xfrm>
        </p:spPr>
      </p:pic>
      <p:grpSp>
        <p:nvGrpSpPr>
          <p:cNvPr id="7" name="Group 6"/>
          <p:cNvGrpSpPr/>
          <p:nvPr/>
        </p:nvGrpSpPr>
        <p:grpSpPr>
          <a:xfrm>
            <a:off x="685800" y="1447800"/>
            <a:ext cx="8479589" cy="3733800"/>
            <a:chOff x="685800" y="1447800"/>
            <a:chExt cx="8479589" cy="3733800"/>
          </a:xfrm>
        </p:grpSpPr>
        <p:sp>
          <p:nvSpPr>
            <p:cNvPr id="3" name="Rectangle 2"/>
            <p:cNvSpPr/>
            <p:nvPr/>
          </p:nvSpPr>
          <p:spPr>
            <a:xfrm>
              <a:off x="685800" y="1447800"/>
              <a:ext cx="5334000" cy="20574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ine Callout 1 3"/>
            <p:cNvSpPr/>
            <p:nvPr/>
          </p:nvSpPr>
          <p:spPr>
            <a:xfrm>
              <a:off x="5583989" y="3962400"/>
              <a:ext cx="3581400" cy="1219200"/>
            </a:xfrm>
            <a:prstGeom prst="borderCallout1">
              <a:avLst>
                <a:gd name="adj1" fmla="val 14364"/>
                <a:gd name="adj2" fmla="val -1614"/>
                <a:gd name="adj3" fmla="val -38816"/>
                <a:gd name="adj4" fmla="val -42812"/>
              </a:avLst>
            </a:prstGeom>
            <a:ln w="25400"/>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Recursive function that searches a metadata object for a given key.</a:t>
              </a:r>
              <a:endParaRPr lang="en-US" dirty="0"/>
            </a:p>
          </p:txBody>
        </p:sp>
      </p:grpSp>
      <p:grpSp>
        <p:nvGrpSpPr>
          <p:cNvPr id="9" name="Group 8"/>
          <p:cNvGrpSpPr/>
          <p:nvPr/>
        </p:nvGrpSpPr>
        <p:grpSpPr>
          <a:xfrm>
            <a:off x="685800" y="1524000"/>
            <a:ext cx="7315200" cy="4495800"/>
            <a:chOff x="685800" y="1524000"/>
            <a:chExt cx="7315200" cy="4495800"/>
          </a:xfrm>
        </p:grpSpPr>
        <p:sp>
          <p:nvSpPr>
            <p:cNvPr id="6" name="Rectangle 5"/>
            <p:cNvSpPr/>
            <p:nvPr/>
          </p:nvSpPr>
          <p:spPr>
            <a:xfrm>
              <a:off x="685800" y="3962400"/>
              <a:ext cx="5334000" cy="20574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ine Callout 1 7"/>
            <p:cNvSpPr/>
            <p:nvPr/>
          </p:nvSpPr>
          <p:spPr>
            <a:xfrm>
              <a:off x="3124200" y="1524000"/>
              <a:ext cx="4876800" cy="1371600"/>
            </a:xfrm>
            <a:prstGeom prst="borderCallout1">
              <a:avLst>
                <a:gd name="adj1" fmla="val 101596"/>
                <a:gd name="adj2" fmla="val 50055"/>
                <a:gd name="adj3" fmla="val 176827"/>
                <a:gd name="adj4" fmla="val -2697"/>
              </a:avLst>
            </a:prstGeom>
            <a:ln w="25400"/>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Function that searches every file’s OCR results for the </a:t>
              </a:r>
              <a:r>
                <a:rPr lang="en-US" dirty="0" err="1" smtClean="0"/>
                <a:t>seach</a:t>
              </a:r>
              <a:r>
                <a:rPr lang="en-US" dirty="0" smtClean="0"/>
                <a:t> term – in our example ‘information’.</a:t>
              </a:r>
              <a:endParaRPr lang="en-US" dirty="0"/>
            </a:p>
          </p:txBody>
        </p:sp>
      </p:grpSp>
    </p:spTree>
    <p:extLst>
      <p:ext uri="{BB962C8B-B14F-4D97-AF65-F5344CB8AC3E}">
        <p14:creationId xmlns:p14="http://schemas.microsoft.com/office/powerpoint/2010/main" val="917044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nodeType="clickEffect">
                                  <p:stCondLst>
                                    <p:cond delay="0"/>
                                  </p:stCondLst>
                                  <p:childTnLst>
                                    <p:animEffect transition="out" filter="blinds(horizont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Get Started with Hands-On</a:t>
            </a:r>
            <a:endParaRPr lang="en-US" dirty="0"/>
          </a:p>
        </p:txBody>
      </p:sp>
      <p:sp>
        <p:nvSpPr>
          <p:cNvPr id="3" name="Content Placeholder 2"/>
          <p:cNvSpPr>
            <a:spLocks noGrp="1"/>
          </p:cNvSpPr>
          <p:nvPr>
            <p:ph idx="1"/>
          </p:nvPr>
        </p:nvSpPr>
        <p:spPr/>
        <p:txBody>
          <a:bodyPr/>
          <a:lstStyle/>
          <a:p>
            <a:r>
              <a:rPr lang="en-US" dirty="0" smtClean="0"/>
              <a:t>Obtain a token if you have not already and login to VM</a:t>
            </a:r>
          </a:p>
          <a:p>
            <a:r>
              <a:rPr lang="en-US" dirty="0" smtClean="0"/>
              <a:t>Go to the Extraction example</a:t>
            </a:r>
          </a:p>
          <a:p>
            <a:pPr lvl="1"/>
            <a:r>
              <a:rPr lang="en-US" dirty="0" smtClean="0"/>
              <a:t>cd </a:t>
            </a:r>
            <a:r>
              <a:rPr lang="en-US" dirty="0"/>
              <a:t>/home/</a:t>
            </a:r>
            <a:r>
              <a:rPr lang="en-US" dirty="0" err="1"/>
              <a:t>ubuntu</a:t>
            </a:r>
            <a:r>
              <a:rPr lang="en-US" dirty="0"/>
              <a:t>/</a:t>
            </a:r>
            <a:r>
              <a:rPr lang="en-US" dirty="0" err="1"/>
              <a:t>git</a:t>
            </a:r>
            <a:r>
              <a:rPr lang="en-US" dirty="0"/>
              <a:t>/</a:t>
            </a:r>
            <a:r>
              <a:rPr lang="en-US" dirty="0" err="1"/>
              <a:t>bd</a:t>
            </a:r>
            <a:r>
              <a:rPr lang="en-US" dirty="0"/>
              <a:t>-tutorial-problems/05-</a:t>
            </a:r>
            <a:r>
              <a:rPr lang="en-US" dirty="0" smtClean="0"/>
              <a:t>Extractions</a:t>
            </a:r>
          </a:p>
          <a:p>
            <a:r>
              <a:rPr lang="en-US" dirty="0" smtClean="0"/>
              <a:t>Open the script for editing</a:t>
            </a:r>
          </a:p>
          <a:p>
            <a:pPr lvl="1"/>
            <a:r>
              <a:rPr lang="en-US" dirty="0" err="1" smtClean="0"/>
              <a:t>nano</a:t>
            </a:r>
            <a:r>
              <a:rPr lang="en-US" dirty="0" smtClean="0"/>
              <a:t> </a:t>
            </a:r>
            <a:r>
              <a:rPr lang="en-US" dirty="0"/>
              <a:t>extract-</a:t>
            </a:r>
            <a:r>
              <a:rPr lang="en-US" dirty="0" err="1" smtClean="0"/>
              <a:t>ex.py</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13126440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Add Token and Files’ Path</a:t>
            </a:r>
            <a:endParaRPr lang="en-US" dirty="0"/>
          </a:p>
        </p:txBody>
      </p:sp>
      <p:pic>
        <p:nvPicPr>
          <p:cNvPr id="4" name="Content Placeholder 3" descr="empy_token.tiff"/>
          <p:cNvPicPr>
            <a:picLocks noGrp="1" noChangeAspect="1"/>
          </p:cNvPicPr>
          <p:nvPr>
            <p:ph idx="1"/>
          </p:nvPr>
        </p:nvPicPr>
        <p:blipFill>
          <a:blip r:embed="rId2">
            <a:extLst>
              <a:ext uri="{28A0092B-C50C-407E-A947-70E740481C1C}">
                <a14:useLocalDpi xmlns:a14="http://schemas.microsoft.com/office/drawing/2010/main" val="0"/>
              </a:ext>
            </a:extLst>
          </a:blip>
          <a:srcRect t="-40304" b="-40304"/>
          <a:stretch>
            <a:fillRect/>
          </a:stretch>
        </p:blipFill>
        <p:spPr>
          <a:xfrm>
            <a:off x="838200" y="304800"/>
            <a:ext cx="7391400" cy="4243211"/>
          </a:xfrm>
          <a:prstGeom prst="rect">
            <a:avLst/>
          </a:prstGeom>
        </p:spPr>
      </p:pic>
      <p:sp>
        <p:nvSpPr>
          <p:cNvPr id="6" name="Rectangle 5"/>
          <p:cNvSpPr/>
          <p:nvPr/>
        </p:nvSpPr>
        <p:spPr>
          <a:xfrm>
            <a:off x="838200" y="2209800"/>
            <a:ext cx="7391400" cy="685800"/>
          </a:xfrm>
          <a:prstGeom prst="rect">
            <a:avLst/>
          </a:prstGeom>
          <a:noFill/>
          <a:ln w="3492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7" name="Rectangle 6"/>
          <p:cNvSpPr/>
          <p:nvPr/>
        </p:nvSpPr>
        <p:spPr>
          <a:xfrm>
            <a:off x="838200" y="2971800"/>
            <a:ext cx="7391400" cy="685800"/>
          </a:xfrm>
          <a:prstGeom prst="rect">
            <a:avLst/>
          </a:prstGeom>
          <a:noFill/>
          <a:ln w="3492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8000"/>
              </a:solidFill>
            </a:endParaRPr>
          </a:p>
        </p:txBody>
      </p:sp>
      <p:sp>
        <p:nvSpPr>
          <p:cNvPr id="3" name="TextBox 2"/>
          <p:cNvSpPr txBox="1"/>
          <p:nvPr/>
        </p:nvSpPr>
        <p:spPr>
          <a:xfrm>
            <a:off x="914400" y="2514600"/>
            <a:ext cx="7239000" cy="338554"/>
          </a:xfrm>
          <a:prstGeom prst="rect">
            <a:avLst/>
          </a:prstGeom>
          <a:solidFill>
            <a:schemeClr val="bg1"/>
          </a:solidFill>
        </p:spPr>
        <p:txBody>
          <a:bodyPr wrap="square" rtlCol="0">
            <a:spAutoFit/>
          </a:bodyPr>
          <a:lstStyle/>
          <a:p>
            <a:r>
              <a:rPr lang="nl-NL" sz="1600" dirty="0">
                <a:solidFill>
                  <a:srgbClr val="161616"/>
                </a:solidFill>
              </a:rPr>
              <a:t>token=“e474f26b-3102-41e9-90f3-fd38cee9faf1”</a:t>
            </a:r>
            <a:endParaRPr lang="en-US" sz="1600" dirty="0">
              <a:solidFill>
                <a:srgbClr val="161616"/>
              </a:solidFill>
            </a:endParaRPr>
          </a:p>
        </p:txBody>
      </p:sp>
      <p:sp>
        <p:nvSpPr>
          <p:cNvPr id="8" name="TextBox 7"/>
          <p:cNvSpPr txBox="1"/>
          <p:nvPr/>
        </p:nvSpPr>
        <p:spPr>
          <a:xfrm>
            <a:off x="914400" y="3276600"/>
            <a:ext cx="7239000" cy="338554"/>
          </a:xfrm>
          <a:prstGeom prst="rect">
            <a:avLst/>
          </a:prstGeom>
          <a:solidFill>
            <a:schemeClr val="bg1"/>
          </a:solidFill>
        </p:spPr>
        <p:txBody>
          <a:bodyPr wrap="square" rtlCol="0">
            <a:spAutoFit/>
          </a:bodyPr>
          <a:lstStyle/>
          <a:p>
            <a:r>
              <a:rPr lang="en-US" sz="1600" dirty="0" err="1">
                <a:solidFill>
                  <a:srgbClr val="161616"/>
                </a:solidFill>
              </a:rPr>
              <a:t>input_path</a:t>
            </a:r>
            <a:r>
              <a:rPr lang="en-US" sz="1600" dirty="0">
                <a:solidFill>
                  <a:srgbClr val="161616"/>
                </a:solidFill>
              </a:rPr>
              <a:t>=“/home/</a:t>
            </a:r>
            <a:r>
              <a:rPr lang="en-US" sz="1600" dirty="0" err="1">
                <a:solidFill>
                  <a:srgbClr val="161616"/>
                </a:solidFill>
              </a:rPr>
              <a:t>ubuntu</a:t>
            </a:r>
            <a:r>
              <a:rPr lang="en-US" sz="1600" dirty="0">
                <a:solidFill>
                  <a:srgbClr val="161616"/>
                </a:solidFill>
              </a:rPr>
              <a:t>/</a:t>
            </a:r>
            <a:r>
              <a:rPr lang="en-US" sz="1600" dirty="0" err="1">
                <a:solidFill>
                  <a:srgbClr val="161616"/>
                </a:solidFill>
              </a:rPr>
              <a:t>git</a:t>
            </a:r>
            <a:r>
              <a:rPr lang="en-US" sz="1600" dirty="0">
                <a:solidFill>
                  <a:srgbClr val="161616"/>
                </a:solidFill>
              </a:rPr>
              <a:t>/</a:t>
            </a:r>
            <a:r>
              <a:rPr lang="en-US" sz="1600" dirty="0" err="1">
                <a:solidFill>
                  <a:srgbClr val="161616"/>
                </a:solidFill>
              </a:rPr>
              <a:t>samplefiles</a:t>
            </a:r>
            <a:r>
              <a:rPr lang="en-US" sz="1600" dirty="0">
                <a:solidFill>
                  <a:srgbClr val="161616"/>
                </a:solidFill>
              </a:rPr>
              <a:t>/extraction”</a:t>
            </a:r>
          </a:p>
        </p:txBody>
      </p:sp>
    </p:spTree>
    <p:extLst>
      <p:ext uri="{BB962C8B-B14F-4D97-AF65-F5344CB8AC3E}">
        <p14:creationId xmlns:p14="http://schemas.microsoft.com/office/powerpoint/2010/main" val="34283339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P spid="8" grpId="0" animBg="1"/>
    </p:bldLst>
  </p:timing>
</p:sld>
</file>

<file path=ppt/theme/theme1.xml><?xml version="1.0" encoding="utf-8"?>
<a:theme xmlns:a="http://schemas.openxmlformats.org/drawingml/2006/main" name="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ncsa-template">
  <a:themeElements>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fontScheme name="ncsa-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ncsa-template 1">
        <a:dk1>
          <a:srgbClr val="4E5782"/>
        </a:dk1>
        <a:lt1>
          <a:srgbClr val="FFFFFF"/>
        </a:lt1>
        <a:dk2>
          <a:srgbClr val="0C519C"/>
        </a:dk2>
        <a:lt2>
          <a:srgbClr val="DDDDDD"/>
        </a:lt2>
        <a:accent1>
          <a:srgbClr val="E1ECFF"/>
        </a:accent1>
        <a:accent2>
          <a:srgbClr val="1491F8"/>
        </a:accent2>
        <a:accent3>
          <a:srgbClr val="FFFFFF"/>
        </a:accent3>
        <a:accent4>
          <a:srgbClr val="41496E"/>
        </a:accent4>
        <a:accent5>
          <a:srgbClr val="EEF4FF"/>
        </a:accent5>
        <a:accent6>
          <a:srgbClr val="1183E1"/>
        </a:accent6>
        <a:hlink>
          <a:srgbClr val="5EB3EC"/>
        </a:hlink>
        <a:folHlink>
          <a:srgbClr val="9CBDD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ncsa-template</Template>
  <TotalTime>13530</TotalTime>
  <Words>935</Words>
  <Application>Microsoft Macintosh PowerPoint</Application>
  <PresentationFormat>On-screen Show (4:3)</PresentationFormat>
  <Paragraphs>102</Paragraphs>
  <Slides>16</Slides>
  <Notes>3</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ncsa-template</vt:lpstr>
      <vt:lpstr>3_ncsa-template</vt:lpstr>
      <vt:lpstr>DIBBs Brown Dog   Index and Retrieve</vt:lpstr>
      <vt:lpstr>Outline – Indexing Files in a Folder</vt:lpstr>
      <vt:lpstr>Indexing Example</vt:lpstr>
      <vt:lpstr>Images – Which Contain ‘information’?</vt:lpstr>
      <vt:lpstr>Brown Dog Architecture</vt:lpstr>
      <vt:lpstr>Code Overview - Main</vt:lpstr>
      <vt:lpstr>Search Functions</vt:lpstr>
      <vt:lpstr>Get Started with Hands-On</vt:lpstr>
      <vt:lpstr>Add Token and Files’ Path</vt:lpstr>
      <vt:lpstr>Finish Main Routine</vt:lpstr>
      <vt:lpstr>Finish the Script – Search Function</vt:lpstr>
      <vt:lpstr>Close and Save File with Nano</vt:lpstr>
      <vt:lpstr>Run Script</vt:lpstr>
      <vt:lpstr>Verify Images - computerworld_conver.png</vt:lpstr>
      <vt:lpstr>Verify Images – ncsa.jpg </vt:lpstr>
      <vt:lpstr>PowerPoint Presentation</vt:lpstr>
    </vt:vector>
  </TitlesOfParts>
  <Company>NCSA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Blake Harvey</dc:creator>
  <cp:lastModifiedBy>Marcuss Slavenas</cp:lastModifiedBy>
  <cp:revision>426</cp:revision>
  <dcterms:created xsi:type="dcterms:W3CDTF">2012-11-08T17:33:43Z</dcterms:created>
  <dcterms:modified xsi:type="dcterms:W3CDTF">2016-07-18T16:58:13Z</dcterms:modified>
</cp:coreProperties>
</file>